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628" r:id="rId1"/>
    <p:sldMasterId id="2147484636" r:id="rId2"/>
  </p:sldMasterIdLst>
  <p:notesMasterIdLst>
    <p:notesMasterId r:id="rId14"/>
  </p:notesMasterIdLst>
  <p:handoutMasterIdLst>
    <p:handoutMasterId r:id="rId15"/>
  </p:handoutMasterIdLst>
  <p:sldIdLst>
    <p:sldId id="1604" r:id="rId3"/>
    <p:sldId id="1612" r:id="rId4"/>
    <p:sldId id="1607" r:id="rId5"/>
    <p:sldId id="1609" r:id="rId6"/>
    <p:sldId id="1608" r:id="rId7"/>
    <p:sldId id="1613" r:id="rId8"/>
    <p:sldId id="1610" r:id="rId9"/>
    <p:sldId id="1611" r:id="rId10"/>
    <p:sldId id="1614" r:id="rId11"/>
    <p:sldId id="1605" r:id="rId12"/>
    <p:sldId id="1615" r:id="rId1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lk" id="{2266D7F5-89A7-478C-8A43-C1409DDC88B9}">
          <p14:sldIdLst>
            <p14:sldId id="1604"/>
            <p14:sldId id="1612"/>
            <p14:sldId id="1607"/>
            <p14:sldId id="1609"/>
            <p14:sldId id="1608"/>
            <p14:sldId id="1613"/>
            <p14:sldId id="1610"/>
            <p14:sldId id="1611"/>
            <p14:sldId id="1614"/>
            <p14:sldId id="1605"/>
            <p14:sldId id="1615"/>
          </p14:sldIdLst>
        </p14:section>
        <p14:section name="Appendix" id="{55276FD1-BCA0-4A80-B082-F98424F0AD45}">
          <p14:sldIdLst/>
        </p14:section>
      </p14:sectionLst>
    </p:ext>
    <p:ext uri="{EFAFB233-063F-42B5-8137-9DF3F51BA10A}">
      <p15:sldGuideLst xmlns:p15="http://schemas.microsoft.com/office/powerpoint/2012/main">
        <p15:guide id="1" orient="horz" pos="619" userDrawn="1">
          <p15:clr>
            <a:srgbClr val="A4A3A4"/>
          </p15:clr>
        </p15:guide>
        <p15:guide id="2" pos="3917" userDrawn="1">
          <p15:clr>
            <a:srgbClr val="A4A3A4"/>
          </p15:clr>
        </p15:guide>
        <p15:guide id="3" pos="845"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78D7"/>
    <a:srgbClr val="689D71"/>
    <a:srgbClr val="74797D"/>
    <a:srgbClr val="91969A"/>
    <a:srgbClr val="808589"/>
    <a:srgbClr val="139882"/>
    <a:srgbClr val="292929"/>
    <a:srgbClr val="1C1C1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59" autoAdjust="0"/>
    <p:restoredTop sz="79945" autoAdjust="0"/>
  </p:normalViewPr>
  <p:slideViewPr>
    <p:cSldViewPr snapToObjects="1">
      <p:cViewPr varScale="1">
        <p:scale>
          <a:sx n="94" d="100"/>
          <a:sy n="94" d="100"/>
        </p:scale>
        <p:origin x="216" y="280"/>
      </p:cViewPr>
      <p:guideLst>
        <p:guide orient="horz" pos="619"/>
        <p:guide pos="3917"/>
        <p:guide pos="845"/>
      </p:guideLst>
    </p:cSldViewPr>
  </p:slideViewPr>
  <p:outlineViewPr>
    <p:cViewPr>
      <p:scale>
        <a:sx n="33" d="100"/>
        <a:sy n="33" d="100"/>
      </p:scale>
      <p:origin x="0" y="-15570"/>
    </p:cViewPr>
  </p:outlineViewPr>
  <p:notesTextViewPr>
    <p:cViewPr>
      <p:scale>
        <a:sx n="100" d="100"/>
        <a:sy n="100" d="100"/>
      </p:scale>
      <p:origin x="0" y="0"/>
    </p:cViewPr>
  </p:notesTextViewPr>
  <p:sorterViewPr>
    <p:cViewPr>
      <p:scale>
        <a:sx n="70" d="100"/>
        <a:sy n="70" d="100"/>
      </p:scale>
      <p:origin x="0" y="0"/>
    </p:cViewPr>
  </p:sorterViewPr>
  <p:notesViewPr>
    <p:cSldViewPr snapToObjects="1" showGuides="1">
      <p:cViewPr varScale="1">
        <p:scale>
          <a:sx n="83" d="100"/>
          <a:sy n="83" d="100"/>
        </p:scale>
        <p:origin x="3852"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27AAADD-8F94-4863-AB67-1D448E3F1BC3}" type="datetime1">
              <a:rPr lang="en-US" smtClean="0">
                <a:latin typeface="Segoe UI" pitchFamily="34" charset="0"/>
              </a:rPr>
              <a:t>4/14/18</a:t>
            </a:fld>
            <a:endParaRPr lang="en-US" dirty="0">
              <a:latin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
        <p:nvSpPr>
          <p:cNvPr id="3" name="Footer Placeholder 2"/>
          <p:cNvSpPr>
            <a:spLocks noGrp="1"/>
          </p:cNvSpPr>
          <p:nvPr>
            <p:ph type="ftr" sz="quarter" idx="2"/>
          </p:nvPr>
        </p:nvSpPr>
        <p:spPr>
          <a:xfrm>
            <a:off x="320074" y="8685213"/>
            <a:ext cx="5463504" cy="458787"/>
          </a:xfrm>
          <a:prstGeom prst="rect">
            <a:avLst/>
          </a:prstGeom>
        </p:spPr>
        <p:txBody>
          <a:bodyPr vert="horz" lIns="91440" tIns="45720" rIns="91440" bIns="45720" rtlCol="0" anchor="b"/>
          <a:lstStyle>
            <a:lvl1pPr algn="l">
              <a:defRPr sz="1200"/>
            </a:lvl1pPr>
          </a:lstStyle>
          <a:p>
            <a:r>
              <a:rPr lang="en-US" sz="500" dirty="0"/>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22</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E74353ED-ACB2-44BF-A903-985B0AF962B7}" type="datetime1">
              <a:rPr lang="en-US" smtClean="0"/>
              <a:t>4/14/18</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hdr="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4/14/18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277640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1061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C52CFDC-D2D5-4B9F-BA75-89F771E01A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3520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4/14/18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2649975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835925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2D5605-693E-4348-8365-3320DC9518EE}" type="datetime1">
              <a:rPr lang="en-US" smtClean="0"/>
              <a:t>4/14/18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13991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dirty="0"/>
              <a:t>Best practices:</a:t>
            </a:r>
            <a:r>
              <a:rPr lang="en-US" sz="900" dirty="0"/>
              <a:t> RG should be in same region as controlled resources in case of problem with the data center.</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a:p>
            <a:r>
              <a:rPr lang="en-US" sz="900" dirty="0"/>
              <a:t>1 Resource Group can hold up to 800 deployments</a:t>
            </a:r>
          </a:p>
          <a:p>
            <a:r>
              <a:rPr lang="en-US" sz="900" dirty="0"/>
              <a:t>Resource group’s location is for this Metadata</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895606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A deployment can only span 1 Resource Group</a:t>
            </a:r>
          </a:p>
          <a:p>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14139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A JSON template file is a text file that contains descriptions of the resources, configurations code and extensions. JSON templates are idempotent, which means that they can be run multiple times without changing the outcome beyond initial deployment. A consequence of this characteristic is that templates can be used to upgrade applications, for example, by scaling out applications with additional VMs. You modify the template to include the specifications for the additional virtual machines. When you deploy the template, Azure Resource Manager will recognize the resources that have previously been deployed and create only the resources that have been added.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is divided</a:t>
            </a:r>
            <a:r>
              <a:rPr lang="en-US" sz="900" kern="1200" baseline="0" dirty="0">
                <a:solidFill>
                  <a:schemeClr val="tx1"/>
                </a:solidFill>
                <a:effectLst/>
                <a:latin typeface="Segoe UI Light" pitchFamily="34" charset="0"/>
                <a:ea typeface="+mn-ea"/>
                <a:cs typeface="+mn-cs"/>
              </a:rPr>
              <a:t> into </a:t>
            </a:r>
            <a:r>
              <a:rPr lang="en-US" sz="900" kern="1200" dirty="0">
                <a:solidFill>
                  <a:schemeClr val="tx1"/>
                </a:solidFill>
                <a:effectLst/>
                <a:latin typeface="Segoe UI Light" pitchFamily="34" charset="0"/>
                <a:ea typeface="+mn-ea"/>
                <a:cs typeface="+mn-cs"/>
              </a:rPr>
              <a:t>sections: </a:t>
            </a: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The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$schema (a required element that provides the location of the file that describes the version of the template language)</a:t>
            </a:r>
            <a:r>
              <a:rPr lang="en-US" sz="900" kern="1200" baseline="0" dirty="0">
                <a:solidFill>
                  <a:schemeClr val="tx1"/>
                </a:solidFill>
                <a:effectLst/>
                <a:latin typeface="Segoe UI Light" pitchFamily="34" charset="0"/>
                <a:ea typeface="+mn-ea"/>
                <a:cs typeface="+mn-cs"/>
              </a:rPr>
              <a:t> along with </a:t>
            </a:r>
            <a:r>
              <a:rPr lang="en-US" sz="900" kern="1200" dirty="0">
                <a:solidFill>
                  <a:schemeClr val="tx1"/>
                </a:solidFill>
                <a:effectLst/>
                <a:latin typeface="Segoe UI Light" pitchFamily="34" charset="0"/>
                <a:ea typeface="+mn-ea"/>
                <a:cs typeface="+mn-cs"/>
              </a:rPr>
              <a:t>a required element that provides the version of the template</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schema reference is used by intelligent JSON clients to determine the schema that is applicable to the JSON file and to provide additional functionality such as autocomplete and </a:t>
            </a:r>
            <a:r>
              <a:rPr lang="en-US" sz="900" kern="1200" dirty="0" err="1">
                <a:solidFill>
                  <a:schemeClr val="tx1"/>
                </a:solidFill>
                <a:effectLst/>
                <a:latin typeface="Segoe UI Light" pitchFamily="34" charset="0"/>
                <a:ea typeface="+mn-ea"/>
                <a:cs typeface="+mn-cs"/>
              </a:rPr>
              <a:t>intellisense</a:t>
            </a:r>
            <a:r>
              <a:rPr lang="en-US" sz="900" kern="1200" dirty="0">
                <a:solidFill>
                  <a:schemeClr val="tx1"/>
                </a:solidFill>
                <a:effectLst/>
                <a:latin typeface="Segoe UI Light" pitchFamily="34" charset="0"/>
                <a:ea typeface="+mn-ea"/>
                <a:cs typeface="+mn-cs"/>
              </a:rPr>
              <a: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Parameters (optional elements that define values that are passed in when the template is executed)</a:t>
            </a:r>
          </a:p>
          <a:p>
            <a:pPr rtl="0" fontAlgn="ctr"/>
            <a:endParaRPr lang="en-US" sz="900" kern="1200" dirty="0">
              <a:solidFill>
                <a:schemeClr val="tx1"/>
              </a:solidFill>
              <a:effectLst/>
              <a:latin typeface="Segoe UI Light" pitchFamily="34" charset="0"/>
              <a:ea typeface="+mn-ea"/>
              <a:cs typeface="+mn-cs"/>
            </a:endParaRPr>
          </a:p>
          <a:p>
            <a:pPr marL="0" marR="0" indent="0" algn="l" defTabSz="932742" rtl="0" eaLnBrk="1" fontAlgn="ctr"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The value for the Parameters key is an array of parameter objects that representing the dynamic input for the JSON template. Each of the parameter objects has a name that is used to pass values in at runtime and is referenced within the JSON itself in other sections. For example, "</a:t>
            </a:r>
            <a:r>
              <a:rPr lang="en-US" sz="900" kern="1200" dirty="0" err="1">
                <a:solidFill>
                  <a:schemeClr val="tx1"/>
                </a:solidFill>
                <a:effectLst/>
                <a:latin typeface="Segoe UI Light" pitchFamily="34" charset="0"/>
                <a:ea typeface="+mn-ea"/>
                <a:cs typeface="+mn-cs"/>
              </a:rPr>
              <a:t>NewStorageAccount</a:t>
            </a:r>
            <a:r>
              <a:rPr lang="en-US" sz="900" kern="1200" dirty="0">
                <a:solidFill>
                  <a:schemeClr val="tx1"/>
                </a:solidFill>
                <a:effectLst/>
                <a:latin typeface="Segoe UI Light" pitchFamily="34" charset="0"/>
                <a:ea typeface="+mn-ea"/>
                <a:cs typeface="+mn-cs"/>
              </a:rPr>
              <a:t>" is the name of the parameter that is supplied as an input and used to provide the name of the storage account resource specified in the JSON file.</a:t>
            </a:r>
          </a:p>
          <a:p>
            <a:pPr rtl="0" fontAlgn="ctr"/>
            <a:endParaRPr lang="en-US" sz="900" kern="1200" dirty="0">
              <a:solidFill>
                <a:schemeClr val="tx1"/>
              </a:solidFill>
              <a:effectLst/>
              <a:latin typeface="Segoe UI Light" pitchFamily="34" charset="0"/>
              <a:ea typeface="+mn-ea"/>
              <a:cs typeface="+mn-cs"/>
            </a:endParaRP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V</a:t>
            </a:r>
            <a:r>
              <a:rPr lang="en-US" sz="900" kern="1200" dirty="0">
                <a:solidFill>
                  <a:schemeClr val="tx1"/>
                </a:solidFill>
                <a:effectLst/>
                <a:latin typeface="Segoe UI Light" pitchFamily="34" charset="0"/>
                <a:ea typeface="+mn-ea"/>
                <a:cs typeface="+mn-cs"/>
              </a:rPr>
              <a:t>ariables (optional elements that define the values that are used when template is executed)</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R</a:t>
            </a:r>
            <a:r>
              <a:rPr lang="en-US" sz="900" kern="1200" dirty="0">
                <a:solidFill>
                  <a:schemeClr val="tx1"/>
                </a:solidFill>
                <a:effectLst/>
                <a:latin typeface="Segoe UI Light" pitchFamily="34" charset="0"/>
                <a:ea typeface="+mn-ea"/>
                <a:cs typeface="+mn-cs"/>
              </a:rPr>
              <a:t>esources (a required element that defines the resources that are deployed or updated in a resource group); and </a:t>
            </a:r>
          </a:p>
          <a:p>
            <a:pPr rtl="0" fontAlgn="ctr"/>
            <a:endParaRPr lang="en-US" sz="900" b="1"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b="0" kern="1200" dirty="0">
                <a:solidFill>
                  <a:schemeClr val="tx1"/>
                </a:solidFill>
                <a:effectLst/>
                <a:latin typeface="Segoe UI Light" pitchFamily="34" charset="0"/>
                <a:ea typeface="+mn-ea"/>
                <a:cs typeface="+mn-cs"/>
              </a:rPr>
              <a:t>You </a:t>
            </a:r>
            <a:r>
              <a:rPr lang="en-US" sz="900" b="0" kern="1200" baseline="0" dirty="0">
                <a:solidFill>
                  <a:schemeClr val="tx1"/>
                </a:solidFill>
                <a:effectLst/>
                <a:latin typeface="Segoe UI Light" pitchFamily="34" charset="0"/>
                <a:ea typeface="+mn-ea"/>
                <a:cs typeface="+mn-cs"/>
              </a:rPr>
              <a:t>can also have an optional </a:t>
            </a:r>
            <a:r>
              <a:rPr lang="en-US" sz="900" b="0" kern="1200" dirty="0">
                <a:solidFill>
                  <a:schemeClr val="tx1"/>
                </a:solidFill>
                <a:effectLst/>
                <a:latin typeface="Segoe UI Light" pitchFamily="34" charset="0"/>
                <a:ea typeface="+mn-ea"/>
                <a:cs typeface="+mn-cs"/>
              </a:rPr>
              <a:t>Outputs section </a:t>
            </a:r>
            <a:r>
              <a:rPr lang="en-US" sz="900" kern="1200" dirty="0">
                <a:solidFill>
                  <a:schemeClr val="tx1"/>
                </a:solidFill>
                <a:effectLst/>
                <a:latin typeface="Segoe UI Light" pitchFamily="34" charset="0"/>
                <a:ea typeface="+mn-ea"/>
                <a:cs typeface="+mn-cs"/>
              </a:rPr>
              <a:t>that defines values that are returned after a deployment </a:t>
            </a:r>
          </a:p>
          <a:p>
            <a:pPr rtl="0" fontAlgn="ctr"/>
            <a:endParaRPr lang="en-US" sz="900" kern="1200" dirty="0">
              <a:solidFill>
                <a:schemeClr val="tx1"/>
              </a:solidFill>
              <a:effectLst/>
              <a:latin typeface="Segoe UI Light" pitchFamily="34" charset="0"/>
              <a:ea typeface="+mn-ea"/>
              <a:cs typeface="+mn-cs"/>
            </a:endParaRPr>
          </a:p>
          <a:p>
            <a:pPr rtl="0" fontAlgn="ctr"/>
            <a:r>
              <a:rPr lang="en-US" sz="900" b="1" kern="1200" dirty="0">
                <a:solidFill>
                  <a:schemeClr val="tx1"/>
                </a:solidFill>
                <a:effectLst/>
                <a:latin typeface="Segoe UI Light" pitchFamily="34" charset="0"/>
                <a:ea typeface="+mn-ea"/>
                <a:cs typeface="+mn-cs"/>
              </a:rPr>
              <a:t>&lt;CLICK&gt; </a:t>
            </a:r>
            <a:r>
              <a:rPr lang="en-US" sz="900" kern="1200" dirty="0">
                <a:solidFill>
                  <a:schemeClr val="tx1"/>
                </a:solidFill>
                <a:effectLst/>
                <a:latin typeface="Segoe UI Light" pitchFamily="34" charset="0"/>
                <a:ea typeface="+mn-ea"/>
                <a:cs typeface="+mn-cs"/>
              </a:rPr>
              <a:t>A JSON file is constructed of key/value pairs. For example, in the image above, "</a:t>
            </a:r>
            <a:r>
              <a:rPr lang="en-US" sz="900" kern="1200" dirty="0" err="1">
                <a:solidFill>
                  <a:schemeClr val="tx1"/>
                </a:solidFill>
                <a:effectLst/>
                <a:latin typeface="Segoe UI Light" pitchFamily="34" charset="0"/>
                <a:ea typeface="+mn-ea"/>
                <a:cs typeface="+mn-cs"/>
              </a:rPr>
              <a:t>ContentVersion</a:t>
            </a:r>
            <a:r>
              <a:rPr lang="en-US" sz="900" kern="1200" dirty="0">
                <a:solidFill>
                  <a:schemeClr val="tx1"/>
                </a:solidFill>
                <a:effectLst/>
                <a:latin typeface="Segoe UI Light" pitchFamily="34" charset="0"/>
                <a:ea typeface="+mn-ea"/>
                <a:cs typeface="+mn-cs"/>
              </a:rPr>
              <a:t>" is the key and "1.0.0.0" is the value. A key is always a string enclosed in quotation marks. A value can be a string, </a:t>
            </a:r>
            <a:r>
              <a:rPr lang="en-US" sz="900" kern="1200" dirty="0" err="1">
                <a:solidFill>
                  <a:schemeClr val="tx1"/>
                </a:solidFill>
                <a:effectLst/>
                <a:latin typeface="Segoe UI Light" pitchFamily="34" charset="0"/>
                <a:ea typeface="+mn-ea"/>
                <a:cs typeface="+mn-cs"/>
              </a:rPr>
              <a:t>securestring</a:t>
            </a:r>
            <a:r>
              <a:rPr lang="en-US" sz="900" kern="1200" dirty="0">
                <a:solidFill>
                  <a:schemeClr val="tx1"/>
                </a:solidFill>
                <a:effectLst/>
                <a:latin typeface="Segoe UI Light" pitchFamily="34" charset="0"/>
                <a:ea typeface="+mn-ea"/>
                <a:cs typeface="+mn-cs"/>
              </a:rPr>
              <a:t>, number, </a:t>
            </a:r>
            <a:r>
              <a:rPr lang="en-US" sz="900" kern="1200" dirty="0" err="1">
                <a:solidFill>
                  <a:schemeClr val="tx1"/>
                </a:solidFill>
                <a:effectLst/>
                <a:latin typeface="Segoe UI Light" pitchFamily="34" charset="0"/>
                <a:ea typeface="+mn-ea"/>
                <a:cs typeface="+mn-cs"/>
              </a:rPr>
              <a:t>boolean</a:t>
            </a:r>
            <a:r>
              <a:rPr lang="en-US" sz="900" kern="1200" dirty="0">
                <a:solidFill>
                  <a:schemeClr val="tx1"/>
                </a:solidFill>
                <a:effectLst/>
                <a:latin typeface="Segoe UI Light" pitchFamily="34" charset="0"/>
                <a:ea typeface="+mn-ea"/>
                <a:cs typeface="+mn-cs"/>
              </a:rPr>
              <a:t> expression, array, or object. A JSON object is enclosed in curly braces, "{ }". In a key/value pair the key is always followed by a colon. Key/pairs are separated by commas. </a:t>
            </a:r>
          </a:p>
          <a:p>
            <a:pPr rtl="0" fontAlgn="ctr"/>
            <a:endParaRPr lang="en-US" sz="900" kern="1200" dirty="0">
              <a:solidFill>
                <a:schemeClr val="tx1"/>
              </a:solidFill>
              <a:effectLst/>
              <a:latin typeface="Segoe UI Light" pitchFamily="34" charset="0"/>
              <a:ea typeface="+mn-ea"/>
              <a:cs typeface="+mn-cs"/>
            </a:endParaRPr>
          </a:p>
          <a:p>
            <a:pPr rtl="0" fontAlgn="ctr"/>
            <a:r>
              <a:rPr lang="en-US" sz="900" kern="1200" dirty="0">
                <a:solidFill>
                  <a:schemeClr val="tx1"/>
                </a:solidFill>
                <a:effectLst/>
                <a:latin typeface="Segoe UI Light" pitchFamily="34" charset="0"/>
                <a:ea typeface="+mn-ea"/>
                <a:cs typeface="+mn-cs"/>
              </a:rPr>
              <a:t>A JSON template may also contain functions and expressions. Expression are enclosed in square brackets, "[ ]', and can appear anywhere in a JSON string. Function calls have the format </a:t>
            </a:r>
            <a:r>
              <a:rPr lang="en-US" sz="900" kern="1200" dirty="0" err="1">
                <a:solidFill>
                  <a:schemeClr val="tx1"/>
                </a:solidFill>
                <a:effectLst/>
                <a:latin typeface="Segoe UI Light" pitchFamily="34" charset="0"/>
                <a:ea typeface="+mn-ea"/>
                <a:cs typeface="+mn-cs"/>
              </a:rPr>
              <a:t>functionName</a:t>
            </a:r>
            <a:r>
              <a:rPr lang="en-US" sz="900" kern="1200" dirty="0">
                <a:solidFill>
                  <a:schemeClr val="tx1"/>
                </a:solidFill>
                <a:effectLst/>
                <a:latin typeface="Segoe UI Light" pitchFamily="34" charset="0"/>
                <a:ea typeface="+mn-ea"/>
                <a:cs typeface="+mn-cs"/>
              </a:rPr>
              <a:t>(arg1,arg2,arg3). Properties are referenced using the dot and index operators.</a:t>
            </a:r>
          </a:p>
          <a:p>
            <a:pPr rtl="0" fontAlgn="ct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The lab provides notes with additional details regarding specific parameters, variables, resources, etc.</a:t>
            </a:r>
          </a:p>
          <a:p>
            <a:endParaRPr lang="en-US" sz="900" kern="1200" dirty="0">
              <a:solidFill>
                <a:schemeClr val="tx1"/>
              </a:solidFill>
              <a:effectLst/>
              <a:latin typeface="Segoe UI Light" pitchFamily="34" charset="0"/>
              <a:ea typeface="+mn-ea"/>
              <a:cs typeface="+mn-cs"/>
            </a:endParaRPr>
          </a:p>
          <a:p>
            <a:r>
              <a:rPr lang="en-US" b="1" dirty="0"/>
              <a:t>Authoring Azure Resource Manager templates</a:t>
            </a:r>
          </a:p>
          <a:p>
            <a:r>
              <a:rPr lang="en-US" sz="900" kern="1200" dirty="0">
                <a:solidFill>
                  <a:schemeClr val="tx1"/>
                </a:solidFill>
                <a:effectLst/>
                <a:latin typeface="Segoe UI Light" pitchFamily="34" charset="0"/>
                <a:ea typeface="+mn-ea"/>
                <a:cs typeface="+mn-cs"/>
              </a:rPr>
              <a:t>https://azure.microsoft.com/en-us/documentation/articles/resource-group-authoring-templates/ </a:t>
            </a:r>
          </a:p>
          <a:p>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r>
              <a:rPr lang="en-US"/>
              <a:t>One Marketing Template</a:t>
            </a:r>
          </a:p>
          <a:p>
            <a:endParaRPr lang="en-US" dirty="0"/>
          </a:p>
        </p:txBody>
      </p:sp>
      <p:sp>
        <p:nvSpPr>
          <p:cNvPr id="5" name="Footer Placeholder 4"/>
          <p:cNvSpPr>
            <a:spLocks noGrp="1"/>
          </p:cNvSpPr>
          <p:nvPr>
            <p:ph type="ftr" sz="quarter" idx="11"/>
          </p:nvPr>
        </p:nvSpPr>
        <p:spPr/>
        <p:txBody>
          <a:bodyPr/>
          <a:lstStyle/>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292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2E9C339-5222-4C7C-B0AC-28CD8A19A243}" type="datetime1">
              <a:rPr lang="en-US" smtClean="0"/>
              <a:t>4/14/18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28782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246BCAC-FD49-1C44-8DA3-711638C7FC80}" type="slidenum">
              <a:rPr lang="en-US" smtClean="0"/>
              <a:t>8</a:t>
            </a:fld>
            <a:endParaRPr lang="en-US"/>
          </a:p>
        </p:txBody>
      </p:sp>
    </p:spTree>
    <p:extLst>
      <p:ext uri="{BB962C8B-B14F-4D97-AF65-F5344CB8AC3E}">
        <p14:creationId xmlns:p14="http://schemas.microsoft.com/office/powerpoint/2010/main" val="397882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Best practices for designing Azure Resource Manager templates</a:t>
            </a:r>
          </a:p>
          <a:p>
            <a:r>
              <a:rPr lang="en-US" dirty="0"/>
              <a:t>https://azure.microsoft.com/en-us/documentation/articles/best-practices-resource-manager-design-templates/</a:t>
            </a:r>
          </a:p>
        </p:txBody>
      </p:sp>
      <p:sp>
        <p:nvSpPr>
          <p:cNvPr id="4" name="Header Placeholder 3"/>
          <p:cNvSpPr>
            <a:spLocks noGrp="1"/>
          </p:cNvSpPr>
          <p:nvPr>
            <p:ph type="hdr" sz="quarter" idx="10"/>
          </p:nvPr>
        </p:nvSpPr>
        <p:spPr/>
        <p:txBody>
          <a:bodyPr/>
          <a:lstStyle/>
          <a:p>
            <a:r>
              <a:rPr lang="en-US"/>
              <a:t>Microsoft Ignite 2015</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4/14/18 5:06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422064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74721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pic>
        <p:nvPicPr>
          <p:cNvPr id="6"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8" name="Azure Light" descr="MS-Azure_rgb_Wh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9" name="Title"/>
          <p:cNvSpPr>
            <a:spLocks noGrp="1"/>
          </p:cNvSpPr>
          <p:nvPr>
            <p:ph type="title" hasCustomPrompt="1"/>
          </p:nvPr>
        </p:nvSpPr>
        <p:spPr>
          <a:xfrm>
            <a:off x="1" y="2238461"/>
            <a:ext cx="12436476" cy="1103369"/>
          </a:xfrm>
          <a:prstGeom prst="rect">
            <a:avLst/>
          </a:prstGeom>
        </p:spPr>
        <p:txBody>
          <a:bodyPr/>
          <a:lstStyle>
            <a:lvl1pPr algn="ctr">
              <a:defRPr lang="en-US" sz="5507"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620" y="3341829"/>
            <a:ext cx="12436475" cy="1010320"/>
          </a:xfrm>
          <a:prstGeom prst="rect">
            <a:avLst/>
          </a:prstGeom>
        </p:spPr>
        <p:txBody>
          <a:bodyPr/>
          <a:lstStyle>
            <a:lvl1pPr marL="0" indent="0" algn="ctr">
              <a:buNone/>
              <a:defRPr lang="en-US" sz="2244" b="0" kern="1200" cap="none" spc="-104"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964773668"/>
      </p:ext>
    </p:extLst>
  </p:cSld>
  <p:clrMapOvr>
    <a:masterClrMapping/>
  </p:clrMapOvr>
  <p:transition>
    <p:fade/>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84895" y="2763461"/>
            <a:ext cx="10937227" cy="1291569"/>
          </a:xfrm>
          <a:prstGeom prst="rect">
            <a:avLst/>
          </a:prstGeom>
        </p:spPr>
        <p:txBody>
          <a:bodyPr>
            <a:noAutofit/>
          </a:bodyPr>
          <a:lstStyle>
            <a:lvl1pPr algn="ctr">
              <a:defRPr sz="8159"/>
            </a:lvl1pPr>
          </a:lstStyle>
          <a:p>
            <a:pPr algn="ctr"/>
            <a:r>
              <a:rPr lang="en-US" sz="8157" dirty="0"/>
              <a:t>Statement</a:t>
            </a:r>
          </a:p>
        </p:txBody>
      </p:sp>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172678273"/>
      </p:ext>
    </p:extLst>
  </p:cSld>
  <p:clrMapOvr>
    <a:masterClrMapping/>
  </p:clrMapOvr>
  <p:transition>
    <p:fade/>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1865971094"/>
      </p:ext>
    </p:extLst>
  </p:cSld>
  <p:clrMapOvr>
    <a:masterClrMapping/>
  </p:clrMapOvr>
  <p:transition>
    <p:fade/>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pic>
        <p:nvPicPr>
          <p:cNvPr id="4"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3689909126"/>
      </p:ext>
    </p:extLst>
  </p:cSld>
  <p:clrMapOvr>
    <a:masterClrMapping/>
  </p:clrMapOvr>
  <p:transition>
    <p:fade/>
  </p:transition>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pic>
        <p:nvPicPr>
          <p:cNvPr id="6"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56119931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251658667"/>
      </p:ext>
    </p:extLst>
  </p:cSld>
  <p:clrMapOvr>
    <a:masterClrMapping/>
  </p:clrMapOvr>
  <p:transition>
    <p:fade/>
  </p:transition>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2851749297"/>
      </p:ext>
    </p:extLst>
  </p:cSld>
  <p:clrMapOvr>
    <a:masterClrMapping/>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pic>
        <p:nvPicPr>
          <p:cNvPr id="5"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Tree>
    <p:extLst>
      <p:ext uri="{BB962C8B-B14F-4D97-AF65-F5344CB8AC3E}">
        <p14:creationId xmlns:p14="http://schemas.microsoft.com/office/powerpoint/2010/main" val="979734648"/>
      </p:ext>
    </p:extLst>
  </p:cSld>
  <p:clrMapOvr>
    <a:masterClrMapping/>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2" name="Body"/>
          <p:cNvSpPr>
            <a:spLocks noGrp="1"/>
          </p:cNvSpPr>
          <p:nvPr>
            <p:ph type="body" sz="quarter" idx="11"/>
          </p:nvPr>
        </p:nvSpPr>
        <p:spPr>
          <a:xfrm>
            <a:off x="381484" y="4920446"/>
            <a:ext cx="6885382" cy="1162516"/>
          </a:xfrm>
          <a:prstGeom prst="rect">
            <a:avLst/>
          </a:prstGeom>
        </p:spPr>
        <p:txBody>
          <a:bodyPr/>
          <a:lstStyle>
            <a:lvl1pPr>
              <a:buClr>
                <a:schemeClr val="tx2"/>
              </a:buClr>
              <a:defRPr lang="en-US" sz="2040" kern="1200" spc="0" baseline="0" dirty="0" smtClean="0">
                <a:solidFill>
                  <a:srgbClr val="0072C6"/>
                </a:solidFill>
                <a:latin typeface="Segoe UI Light" panose="020B0502040204020203" pitchFamily="34" charset="0"/>
                <a:ea typeface="+mn-ea"/>
                <a:cs typeface="+mn-cs"/>
              </a:defRPr>
            </a:lvl1pPr>
            <a:lvl2pPr>
              <a:buClr>
                <a:schemeClr val="tx2"/>
              </a:buClr>
              <a:defRPr lang="en-US" sz="2040" kern="1200" spc="0" baseline="0" dirty="0" smtClean="0">
                <a:solidFill>
                  <a:srgbClr val="0072C6"/>
                </a:solidFill>
                <a:latin typeface="Segoe UI Light" panose="020B0502040204020203" pitchFamily="34" charset="0"/>
                <a:ea typeface="+mn-ea"/>
                <a:cs typeface="+mn-cs"/>
              </a:defRPr>
            </a:lvl2pPr>
            <a:lvl3pPr>
              <a:buClr>
                <a:schemeClr val="tx2"/>
              </a:buClr>
              <a:defRPr lang="en-US" sz="2040" kern="1200" spc="0" baseline="0" dirty="0" smtClean="0">
                <a:solidFill>
                  <a:srgbClr val="0072C6"/>
                </a:solidFill>
                <a:latin typeface="Segoe UI Light" panose="020B0502040204020203" pitchFamily="34" charset="0"/>
                <a:ea typeface="+mn-ea"/>
                <a:cs typeface="+mn-cs"/>
              </a:defRPr>
            </a:lvl3pPr>
            <a:lvl4pPr>
              <a:buClr>
                <a:schemeClr val="tx2"/>
              </a:buClr>
              <a:defRPr lang="en-US" sz="2040" kern="1200" spc="0" baseline="0" dirty="0" smtClean="0">
                <a:solidFill>
                  <a:srgbClr val="0072C6"/>
                </a:solidFill>
                <a:latin typeface="Segoe UI Light" panose="020B0502040204020203" pitchFamily="34" charset="0"/>
                <a:ea typeface="+mn-ea"/>
                <a:cs typeface="+mn-cs"/>
              </a:defRPr>
            </a:lvl4pPr>
            <a:lvl5pPr>
              <a:buClr>
                <a:schemeClr val="tx2"/>
              </a:buClr>
              <a:defRPr lang="en-US" sz="204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spTree>
    <p:extLst>
      <p:ext uri="{BB962C8B-B14F-4D97-AF65-F5344CB8AC3E}">
        <p14:creationId xmlns:p14="http://schemas.microsoft.com/office/powerpoint/2010/main" val="2062217510"/>
      </p:ext>
    </p:extLst>
  </p:cSld>
  <p:clrMapOvr>
    <a:masterClrMapping/>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4" name="Subhead"/>
          <p:cNvSpPr>
            <a:spLocks noGrp="1"/>
          </p:cNvSpPr>
          <p:nvPr>
            <p:ph type="body" sz="quarter" idx="12" hasCustomPrompt="1"/>
          </p:nvPr>
        </p:nvSpPr>
        <p:spPr>
          <a:xfrm>
            <a:off x="382263" y="3950613"/>
            <a:ext cx="6883956" cy="969843"/>
          </a:xfrm>
          <a:prstGeom prst="rect">
            <a:avLst/>
          </a:prstGeom>
        </p:spPr>
        <p:txBody>
          <a:bodyPr/>
          <a:lstStyle>
            <a:lvl1pPr marL="0" indent="0">
              <a:buNone/>
              <a:defRPr>
                <a:solidFill>
                  <a:schemeClr val="tx2"/>
                </a:solidFill>
              </a:defRPr>
            </a:lvl1pPr>
            <a:lvl2pPr marL="342764" indent="0">
              <a:buNone/>
              <a:defRPr>
                <a:solidFill>
                  <a:schemeClr val="tx2"/>
                </a:solidFill>
              </a:defRPr>
            </a:lvl2pPr>
            <a:lvl3pPr marL="571274" indent="0">
              <a:buNone/>
              <a:defRPr>
                <a:solidFill>
                  <a:schemeClr val="tx2"/>
                </a:solidFill>
              </a:defRPr>
            </a:lvl3pPr>
            <a:lvl4pPr marL="799783" indent="0">
              <a:buNone/>
              <a:defRPr>
                <a:solidFill>
                  <a:schemeClr val="tx2"/>
                </a:solidFill>
              </a:defRPr>
            </a:lvl4pPr>
            <a:lvl5pPr marL="1028293"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80221" y="948872"/>
            <a:ext cx="10176410" cy="935842"/>
          </a:xfrm>
          <a:prstGeom prst="rect">
            <a:avLst/>
          </a:prstGeom>
        </p:spPr>
        <p:txBody>
          <a:bodyPr/>
          <a:lstStyle/>
          <a:p>
            <a:r>
              <a:rPr lang="en-US" sz="4896">
                <a:solidFill>
                  <a:schemeClr val="bg1"/>
                </a:solidFill>
              </a:rPr>
              <a:t>Click to edit Master title style</a:t>
            </a:r>
            <a:endParaRPr lang="en-US" sz="4896" dirty="0">
              <a:solidFill>
                <a:schemeClr val="bg1"/>
              </a:solidFill>
            </a:endParaRPr>
          </a:p>
        </p:txBody>
      </p:sp>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2689282063"/>
      </p:ext>
    </p:extLst>
  </p:cSld>
  <p:clrMapOvr>
    <a:masterClrMapping/>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3161345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432498"/>
            <a:ext cx="12436475" cy="3562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8" name="Azure Light" descr="MS-Azure_rgb_Wh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pic>
        <p:nvPicPr>
          <p:cNvPr id="9"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spTree>
    <p:extLst>
      <p:ext uri="{BB962C8B-B14F-4D97-AF65-F5344CB8AC3E}">
        <p14:creationId xmlns:p14="http://schemas.microsoft.com/office/powerpoint/2010/main" val="3050800531"/>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80220" y="2237603"/>
            <a:ext cx="10176917" cy="2773524"/>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475592"/>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1" y="948872"/>
            <a:ext cx="10176410"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077835958"/>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569115" y="5687562"/>
            <a:ext cx="8230866" cy="935842"/>
          </a:xfrm>
          <a:prstGeom prst="rect">
            <a:avLst/>
          </a:prstGeom>
        </p:spPr>
        <p:txBody>
          <a:bodyPr/>
          <a:lstStyle>
            <a:lvl1pPr>
              <a:defRPr>
                <a:solidFill>
                  <a:schemeClr val="bg1"/>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81652962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Tree>
    <p:extLst>
      <p:ext uri="{BB962C8B-B14F-4D97-AF65-F5344CB8AC3E}">
        <p14:creationId xmlns:p14="http://schemas.microsoft.com/office/powerpoint/2010/main" val="227216933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466279" y="698349"/>
            <a:ext cx="8798476" cy="4508687"/>
          </a:xfrm>
          <a:prstGeom prst="rect">
            <a:avLst/>
          </a:prstGeom>
        </p:spPr>
        <p:txBody>
          <a:bodyPr/>
          <a:lstStyle>
            <a:lvl1pPr>
              <a:buClr>
                <a:schemeClr val="tx2"/>
              </a:buClr>
              <a:defRPr sz="2040">
                <a:solidFill>
                  <a:schemeClr val="tx2"/>
                </a:solidFill>
              </a:defRPr>
            </a:lvl1pPr>
            <a:lvl2pPr>
              <a:buClr>
                <a:schemeClr val="tx2"/>
              </a:buClr>
              <a:defRPr sz="2040">
                <a:solidFill>
                  <a:schemeClr val="tx2"/>
                </a:solidFill>
              </a:defRPr>
            </a:lvl2pPr>
            <a:lvl3pPr>
              <a:buClr>
                <a:schemeClr val="tx2"/>
              </a:buClr>
              <a:defRPr sz="2040">
                <a:solidFill>
                  <a:schemeClr val="tx2"/>
                </a:solidFill>
              </a:defRPr>
            </a:lvl3pPr>
            <a:lvl4pPr>
              <a:buClr>
                <a:schemeClr val="tx2"/>
              </a:buClr>
              <a:defRPr sz="2040">
                <a:solidFill>
                  <a:schemeClr val="tx2"/>
                </a:solidFill>
              </a:defRPr>
            </a:lvl4pPr>
            <a:lvl5pPr>
              <a:buClr>
                <a:schemeClr val="tx2"/>
              </a:buClr>
              <a:defRPr sz="204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892443"/>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361363"/>
            <a:ext cx="12436475" cy="163316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9" name="Icon" descr="Ones-and-zeroes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12" name="Azure Dark" descr="MS-Azure_rgb_Bl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0068" y="154328"/>
            <a:ext cx="1694687" cy="389690"/>
          </a:xfrm>
          <a:prstGeom prst="rect">
            <a:avLst/>
          </a:prstGeom>
        </p:spPr>
      </p:pic>
      <p:sp>
        <p:nvSpPr>
          <p:cNvPr id="10" name="Headline"/>
          <p:cNvSpPr>
            <a:spLocks noGrp="1"/>
          </p:cNvSpPr>
          <p:nvPr>
            <p:ph type="title"/>
          </p:nvPr>
        </p:nvSpPr>
        <p:spPr>
          <a:xfrm>
            <a:off x="280220" y="2484771"/>
            <a:ext cx="2905837" cy="935842"/>
          </a:xfrm>
          <a:prstGeom prst="rect">
            <a:avLst/>
          </a:prstGeom>
        </p:spPr>
        <p:txBody>
          <a:bodyPr/>
          <a:lstStyle>
            <a:lvl1pPr>
              <a:defRPr>
                <a:solidFill>
                  <a:schemeClr val="tx2"/>
                </a:solidFill>
              </a:defRPr>
            </a:lvl1pPr>
          </a:lstStyle>
          <a:p>
            <a:r>
              <a:rPr lang="en-US" sz="4896">
                <a:solidFill>
                  <a:srgbClr val="0072C6"/>
                </a:solidFill>
                <a:latin typeface="Segoe UI Light" panose="020B0502040204020203" pitchFamily="34" charset="0"/>
              </a:rPr>
              <a:t>Click to edit Master title style</a:t>
            </a:r>
            <a:endParaRPr lang="en-US" sz="4896"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37158716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9893" y="2363828"/>
            <a:ext cx="11847209" cy="416439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4" name="Subhead"/>
          <p:cNvSpPr txBox="1">
            <a:spLocks/>
          </p:cNvSpPr>
          <p:nvPr/>
        </p:nvSpPr>
        <p:spPr>
          <a:xfrm>
            <a:off x="279892" y="1443660"/>
            <a:ext cx="10073357" cy="942315"/>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80" dirty="0">
                <a:solidFill>
                  <a:schemeClr val="tx2"/>
                </a:solidFill>
              </a:rPr>
              <a:t>Subhead</a:t>
            </a:r>
          </a:p>
        </p:txBody>
      </p:sp>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976743967"/>
      </p:ext>
    </p:extLst>
  </p:cSld>
  <p:clrMapOvr>
    <a:masterClrMapping/>
  </p:clrMapOvr>
  <p:transition>
    <p:fade/>
  </p:transition>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
        <p:nvSpPr>
          <p:cNvPr id="13" name="Headline"/>
          <p:cNvSpPr>
            <a:spLocks noGrp="1"/>
          </p:cNvSpPr>
          <p:nvPr>
            <p:ph type="title" hasCustomPrompt="1"/>
          </p:nvPr>
        </p:nvSpPr>
        <p:spPr>
          <a:xfrm>
            <a:off x="280219" y="301157"/>
            <a:ext cx="10073357" cy="942315"/>
          </a:xfrm>
          <a:prstGeom prst="rect">
            <a:avLst/>
          </a:prstGeom>
        </p:spPr>
        <p:txBody>
          <a:bodyPr/>
          <a:lstStyle>
            <a:lvl1pPr>
              <a:defRPr sz="5303">
                <a:solidFill>
                  <a:schemeClr val="tx1"/>
                </a:solidFill>
              </a:defRPr>
            </a:lvl1pPr>
          </a:lstStyle>
          <a:p>
            <a:r>
              <a:rPr lang="en-US" dirty="0"/>
              <a:t>Headline</a:t>
            </a:r>
          </a:p>
        </p:txBody>
      </p:sp>
    </p:spTree>
    <p:extLst>
      <p:ext uri="{BB962C8B-B14F-4D97-AF65-F5344CB8AC3E}">
        <p14:creationId xmlns:p14="http://schemas.microsoft.com/office/powerpoint/2010/main" val="1883009553"/>
      </p:ext>
    </p:extLst>
  </p:cSld>
  <p:clrMapOvr>
    <a:masterClrMapping/>
  </p:clrMapOvr>
  <p:transition>
    <p:fade/>
  </p:transition>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436476" cy="6994525"/>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Azure Dark" descr="MS-Azure_rgb_Blk.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25565" y="309762"/>
            <a:ext cx="1694687" cy="389690"/>
          </a:xfrm>
          <a:prstGeom prst="rect">
            <a:avLst/>
          </a:prstGeom>
        </p:spPr>
      </p:pic>
    </p:spTree>
    <p:extLst>
      <p:ext uri="{BB962C8B-B14F-4D97-AF65-F5344CB8AC3E}">
        <p14:creationId xmlns:p14="http://schemas.microsoft.com/office/powerpoint/2010/main" val="1601041159"/>
      </p:ext>
    </p:extLst>
  </p:cSld>
  <p:clrMapOvr>
    <a:masterClrMapping/>
  </p:clrMapOvr>
  <p:transition>
    <p:fade/>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5134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46088" y="1865207"/>
            <a:ext cx="8918547" cy="4429866"/>
          </a:xfrm>
          <a:prstGeom prst="rect">
            <a:avLst/>
          </a:prstGeom>
        </p:spPr>
        <p:txBody>
          <a:bodyPr/>
          <a:lstStyle>
            <a:lvl1pPr>
              <a:defRPr sz="2040"/>
            </a:lvl1pPr>
            <a:lvl2pPr>
              <a:defRPr sz="2040"/>
            </a:lvl2pPr>
            <a:lvl3pPr>
              <a:defRPr sz="2040"/>
            </a:lvl3pPr>
            <a:lvl4pPr>
              <a:defRPr sz="2040"/>
            </a:lvl4pPr>
            <a:lvl5pPr>
              <a:defRPr sz="204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05958250"/>
      </p:ext>
    </p:extLst>
  </p:cSld>
  <p:clrMapOvr>
    <a:masterClrMapping/>
  </p:clrMapOvr>
  <p:transition>
    <p:fade/>
  </p:transition>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116609" y="623974"/>
            <a:ext cx="8948025" cy="935842"/>
          </a:xfrm>
          <a:prstGeom prst="rect">
            <a:avLst/>
          </a:prstGeom>
        </p:spPr>
        <p:txBody>
          <a:bodyPr/>
          <a:lstStyle/>
          <a:p>
            <a:r>
              <a:rPr lang="en-US" sz="5507">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1436634561"/>
      </p:ext>
    </p:extLst>
  </p:cSld>
  <p:clrMapOvr>
    <a:masterClrMapping/>
  </p:clrMapOvr>
  <p:transition>
    <p:fade/>
  </p:transition>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73851" y="3029344"/>
            <a:ext cx="10288773" cy="935842"/>
          </a:xfrm>
          <a:prstGeom prst="rect">
            <a:avLst/>
          </a:prstGeom>
        </p:spPr>
        <p:txBody>
          <a:bodyPr/>
          <a:lstStyle>
            <a:lvl1pPr algn="ctr">
              <a:defRPr sz="6119">
                <a:solidFill>
                  <a:srgbClr val="92D050"/>
                </a:solidFill>
              </a:defRPr>
            </a:lvl1pPr>
          </a:lstStyle>
          <a:p>
            <a:r>
              <a:rPr lang="en-US" sz="5507" dirty="0">
                <a:solidFill>
                  <a:srgbClr val="92D050"/>
                </a:solidFill>
              </a:rPr>
              <a:t>Demo</a:t>
            </a:r>
            <a:endParaRPr lang="en-US" dirty="0">
              <a:solidFill>
                <a:schemeClr val="bg2"/>
              </a:solidFill>
            </a:endParaRPr>
          </a:p>
        </p:txBody>
      </p:sp>
      <p:pic>
        <p:nvPicPr>
          <p:cNvPr id="6" name="Picture 5">
            <a:extLst>
              <a:ext uri="{FF2B5EF4-FFF2-40B4-BE49-F238E27FC236}">
                <a16:creationId xmlns:a16="http://schemas.microsoft.com/office/drawing/2014/main" id="{288C4777-E37D-5042-A894-B1E572AF56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0717" y="5319517"/>
            <a:ext cx="1734207" cy="1538483"/>
          </a:xfrm>
          <a:prstGeom prst="rect">
            <a:avLst/>
          </a:prstGeom>
        </p:spPr>
      </p:pic>
    </p:spTree>
    <p:extLst>
      <p:ext uri="{BB962C8B-B14F-4D97-AF65-F5344CB8AC3E}">
        <p14:creationId xmlns:p14="http://schemas.microsoft.com/office/powerpoint/2010/main" val="3160005819"/>
      </p:ext>
    </p:extLst>
  </p:cSld>
  <p:clrMapOvr>
    <a:masterClrMapping/>
  </p:clrMapOvr>
  <p:transition>
    <p:fade/>
  </p:transition>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3511402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Tree>
    <p:extLst>
      <p:ext uri="{BB962C8B-B14F-4D97-AF65-F5344CB8AC3E}">
        <p14:creationId xmlns:p14="http://schemas.microsoft.com/office/powerpoint/2010/main" val="6844974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436475" cy="6994525"/>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268745120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76"/>
            <a:ext cx="12436475" cy="6988574"/>
          </a:xfrm>
          <a:prstGeom prst="rect">
            <a:avLst/>
          </a:prstGeom>
        </p:spPr>
      </p:pic>
      <p:sp>
        <p:nvSpPr>
          <p:cNvPr id="5" name="Rectangle 4"/>
          <p:cNvSpPr/>
          <p:nvPr userDrawn="1"/>
        </p:nvSpPr>
        <p:spPr bwMode="auto">
          <a:xfrm>
            <a:off x="9063031" y="-1"/>
            <a:ext cx="3373445" cy="6991550"/>
          </a:xfrm>
          <a:prstGeom prst="rect">
            <a:avLst/>
          </a:prstGeom>
          <a:solidFill>
            <a:srgbClr val="00AEEF"/>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10082469" y="1982842"/>
            <a:ext cx="1334569" cy="3104925"/>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7558" tIns="47558" rIns="47558" bIns="47558" numCol="1" spcCol="0" rtlCol="0" fromWordArt="0" anchor="ctr" anchorCtr="0" forceAA="0" compatLnSpc="1">
            <a:prstTxWarp prst="textNoShape">
              <a:avLst/>
            </a:prstTxWarp>
            <a:noAutofit/>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187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70513" y="161896"/>
            <a:ext cx="3768193" cy="2461945"/>
          </a:xfrm>
          <a:prstGeom prst="rect">
            <a:avLst/>
          </a:prstGeom>
        </p:spPr>
        <p:txBody>
          <a:bodyPr anchor="ctr">
            <a:noAutofit/>
          </a:bodyPr>
          <a:lstStyle>
            <a:lvl1pPr>
              <a:defRPr sz="8975"/>
            </a:lvl1pPr>
          </a:lstStyle>
          <a:p>
            <a:r>
              <a:rPr lang="en-US" sz="8973" dirty="0">
                <a:solidFill>
                  <a:schemeClr val="bg1">
                    <a:alpha val="99000"/>
                  </a:schemeClr>
                </a:solidFill>
              </a:rPr>
              <a:t>Q&amp;A</a:t>
            </a:r>
          </a:p>
        </p:txBody>
      </p:sp>
    </p:spTree>
    <p:extLst>
      <p:ext uri="{BB962C8B-B14F-4D97-AF65-F5344CB8AC3E}">
        <p14:creationId xmlns:p14="http://schemas.microsoft.com/office/powerpoint/2010/main" val="428233933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952"/>
            <a:ext cx="12436475" cy="6988574"/>
          </a:xfrm>
          <a:prstGeom prst="rect">
            <a:avLst/>
          </a:prstGeom>
        </p:spPr>
      </p:pic>
      <p:sp>
        <p:nvSpPr>
          <p:cNvPr id="8" name="Rectangle 7"/>
          <p:cNvSpPr/>
          <p:nvPr userDrawn="1"/>
        </p:nvSpPr>
        <p:spPr bwMode="auto">
          <a:xfrm>
            <a:off x="10391544" y="-1"/>
            <a:ext cx="2044931" cy="6991550"/>
          </a:xfrm>
          <a:prstGeom prst="rect">
            <a:avLst/>
          </a:prstGeom>
          <a:solidFill>
            <a:srgbClr val="8CC600"/>
          </a:solidFill>
          <a:ln w="9525" cap="flat" cmpd="sng" algn="ctr">
            <a:noFill/>
            <a:prstDash val="solid"/>
            <a:headEnd type="none" w="med" len="med"/>
            <a:tailEnd type="none" w="med" len="med"/>
          </a:ln>
          <a:effectLst/>
        </p:spPr>
        <p:txBody>
          <a:bodyPr vert="horz" wrap="square" lIns="95112" tIns="47556" rIns="95112" bIns="47556" numCol="1" rtlCol="0" anchor="ctr" anchorCtr="0" compatLnSpc="1">
            <a:prstTxWarp prst="textNoShape">
              <a:avLst/>
            </a:prstTxWarp>
          </a:bodyPr>
          <a:lstStyle/>
          <a:p>
            <a:pPr marL="0" marR="0" lvl="0" indent="0" algn="ctr" defTabSz="950843" eaLnBrk="1" fontAlgn="base" latinLnBrk="0" hangingPunct="1">
              <a:lnSpc>
                <a:spcPct val="100000"/>
              </a:lnSpc>
              <a:spcBef>
                <a:spcPct val="0"/>
              </a:spcBef>
              <a:spcAft>
                <a:spcPct val="0"/>
              </a:spcAft>
              <a:buClrTx/>
              <a:buSzTx/>
              <a:buFontTx/>
              <a:buNone/>
              <a:tabLst/>
              <a:defRPr/>
            </a:pPr>
            <a:endParaRPr kumimoji="0" lang="en-US" sz="2289"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810809" y="237792"/>
            <a:ext cx="1206401" cy="926384"/>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5614" tIns="42808" rIns="85614" bIns="42808" numCol="1" anchor="t" anchorCtr="0" compatLnSpc="1">
            <a:prstTxWarp prst="textNoShape">
              <a:avLst/>
            </a:prstTxWarp>
          </a:bodyPr>
          <a:lstStyle/>
          <a:p>
            <a:pPr marL="0" marR="0" lvl="0" indent="0" defTabSz="951117" eaLnBrk="1" fontAlgn="auto" latinLnBrk="0" hangingPunct="1">
              <a:lnSpc>
                <a:spcPct val="100000"/>
              </a:lnSpc>
              <a:spcBef>
                <a:spcPts val="0"/>
              </a:spcBef>
              <a:spcAft>
                <a:spcPts val="0"/>
              </a:spcAft>
              <a:buClrTx/>
              <a:buSzTx/>
              <a:buFontTx/>
              <a:buNone/>
              <a:tabLst/>
              <a:defRPr/>
            </a:pPr>
            <a:endParaRPr kumimoji="0" lang="en-US" sz="1664"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601627" y="237793"/>
            <a:ext cx="9497387" cy="6544414"/>
          </a:xfrm>
          <a:prstGeom prst="rect">
            <a:avLst/>
          </a:prstGeom>
        </p:spPr>
        <p:txBody>
          <a:bodyPr/>
          <a:lstStyle>
            <a:lvl1pPr marL="0" indent="0">
              <a:buNone/>
              <a:defRPr sz="3672"/>
            </a:lvl1pPr>
            <a:lvl2pPr>
              <a:defRPr sz="3672"/>
            </a:lvl2pPr>
            <a:lvl3pPr>
              <a:defRPr sz="3672"/>
            </a:lvl3pPr>
            <a:lvl4pPr>
              <a:defRPr sz="3672"/>
            </a:lvl4pPr>
            <a:lvl5pPr>
              <a:defRPr sz="3672"/>
            </a:lvl5pPr>
          </a:lstStyle>
          <a:p>
            <a:pPr lvl="0"/>
            <a:r>
              <a:rPr lang="en-US" dirty="0"/>
              <a:t>Click to edit Master text styles</a:t>
            </a:r>
          </a:p>
        </p:txBody>
      </p:sp>
    </p:spTree>
    <p:extLst>
      <p:ext uri="{BB962C8B-B14F-4D97-AF65-F5344CB8AC3E}">
        <p14:creationId xmlns:p14="http://schemas.microsoft.com/office/powerpoint/2010/main" val="82159061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55362601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18331" y="2014296"/>
            <a:ext cx="9049348" cy="2435131"/>
          </a:xfrm>
        </p:spPr>
        <p:txBody>
          <a:bodyPr anchor="ctr">
            <a:noAutofit/>
          </a:bodyPr>
          <a:lstStyle>
            <a:lvl1pPr algn="l">
              <a:defRPr sz="9791"/>
            </a:lvl1pPr>
          </a:lstStyle>
          <a:p>
            <a:r>
              <a:rPr lang="en-US" dirty="0"/>
              <a:t>Title of the talk goes here</a:t>
            </a:r>
          </a:p>
        </p:txBody>
      </p:sp>
      <p:sp>
        <p:nvSpPr>
          <p:cNvPr id="3" name="Subtitle 2"/>
          <p:cNvSpPr>
            <a:spLocks noGrp="1"/>
          </p:cNvSpPr>
          <p:nvPr>
            <p:ph type="subTitle" idx="1" hasCustomPrompt="1"/>
          </p:nvPr>
        </p:nvSpPr>
        <p:spPr>
          <a:xfrm>
            <a:off x="618331" y="5217538"/>
            <a:ext cx="9049348" cy="1323288"/>
          </a:xfrm>
        </p:spPr>
        <p:txBody>
          <a:bodyPr>
            <a:noAutofit/>
          </a:bodyPr>
          <a:lstStyle>
            <a:lvl1pPr marL="0" indent="0" algn="l">
              <a:buNone/>
              <a:defRPr sz="2040">
                <a:solidFill>
                  <a:srgbClr val="00B0F0"/>
                </a:solidFill>
              </a:defRPr>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dirty="0"/>
              <a:t>Presenter Name</a:t>
            </a:r>
          </a:p>
          <a:p>
            <a:r>
              <a:rPr lang="en-US" dirty="0"/>
              <a:t>Presenter Title</a:t>
            </a:r>
          </a:p>
          <a:p>
            <a:r>
              <a:rPr lang="en-US" dirty="0"/>
              <a:t>04/02/2014</a:t>
            </a:r>
          </a:p>
        </p:txBody>
      </p:sp>
    </p:spTree>
    <p:extLst>
      <p:ext uri="{BB962C8B-B14F-4D97-AF65-F5344CB8AC3E}">
        <p14:creationId xmlns:p14="http://schemas.microsoft.com/office/powerpoint/2010/main" val="201882407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6872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lvl1pPr algn="l" defTabSz="931863" rtl="0" fontAlgn="base">
              <a:lnSpc>
                <a:spcPct val="90000"/>
              </a:lnSpc>
              <a:spcBef>
                <a:spcPct val="0"/>
              </a:spcBef>
              <a:spcAft>
                <a:spcPct val="0"/>
              </a:spcAft>
              <a:defRPr lang="en-US" sz="5400" kern="1200" spc="-102" baseline="0" dirty="0">
                <a:ln w="3175">
                  <a:noFill/>
                </a:ln>
                <a:solidFill>
                  <a:srgbClr val="582881"/>
                </a:solidFill>
                <a:latin typeface="+mj-lt"/>
                <a:ea typeface="MS PGothic" pitchFamily="34" charset="-128"/>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53449680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2893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617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396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Picture 8"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6" name="Presenter"/>
          <p:cNvSpPr txBox="1">
            <a:spLocks/>
          </p:cNvSpPr>
          <p:nvPr/>
        </p:nvSpPr>
        <p:spPr>
          <a:xfrm>
            <a:off x="6469389" y="5337210"/>
            <a:ext cx="5783649" cy="1117044"/>
          </a:xfrm>
          <a:prstGeom prst="rect">
            <a:avLst/>
          </a:prstGeom>
        </p:spPr>
        <p:txBody>
          <a:bodyPr vert="horz" wrap="square" lIns="233151" tIns="93220" rIns="149151" bIns="9322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51121">
              <a:lnSpc>
                <a:spcPts val="3060"/>
              </a:lnSpc>
              <a:spcBef>
                <a:spcPts val="0"/>
              </a:spcBef>
              <a:spcAft>
                <a:spcPts val="1223"/>
              </a:spcAft>
              <a:defRPr/>
            </a:pPr>
            <a:r>
              <a:rPr lang="en-US" sz="2244" dirty="0">
                <a:solidFill>
                  <a:srgbClr val="FFFFFF"/>
                </a:solidFill>
              </a:rPr>
              <a:t>Presenter</a:t>
            </a:r>
            <a:endParaRPr sz="2244" dirty="0">
              <a:solidFill>
                <a:srgbClr val="FFFFFF"/>
              </a:solidFill>
            </a:endParaRPr>
          </a:p>
        </p:txBody>
      </p:sp>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652505652"/>
      </p:ext>
    </p:extLst>
  </p:cSld>
  <p:clrMapOvr>
    <a:masterClrMapping/>
  </p:clrMapOvr>
  <p:transition>
    <p:fade/>
  </p:transition>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179186" y="4229984"/>
            <a:ext cx="6561123" cy="1768430"/>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25" y="5026671"/>
            <a:ext cx="2769038" cy="2011661"/>
          </a:xfrm>
          <a:prstGeom prst="rect">
            <a:avLst/>
          </a:prstGeom>
        </p:spPr>
      </p:pic>
      <p:pic>
        <p:nvPicPr>
          <p:cNvPr id="9" name="Azure Light" descr="MS-Azure_rgb_Wht.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66400" y="150821"/>
            <a:ext cx="1695564" cy="389891"/>
          </a:xfrm>
          <a:prstGeom prst="rect">
            <a:avLst/>
          </a:prstGeom>
        </p:spPr>
      </p:pic>
      <p:sp>
        <p:nvSpPr>
          <p:cNvPr id="10" name="Title"/>
          <p:cNvSpPr>
            <a:spLocks noGrp="1"/>
          </p:cNvSpPr>
          <p:nvPr>
            <p:ph type="title" hasCustomPrompt="1"/>
          </p:nvPr>
        </p:nvSpPr>
        <p:spPr>
          <a:xfrm>
            <a:off x="6491694" y="4348257"/>
            <a:ext cx="5944783" cy="917575"/>
          </a:xfrm>
          <a:prstGeom prst="rect">
            <a:avLst/>
          </a:prstGeom>
        </p:spPr>
        <p:txBody>
          <a:bodyPr/>
          <a:lstStyle>
            <a:lvl1pPr>
              <a:defRPr lang="en-US" sz="5507"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833651709"/>
      </p:ext>
    </p:extLst>
  </p:cSld>
  <p:clrMapOvr>
    <a:masterClrMapping/>
  </p:clrMapOvr>
  <p:transition>
    <p:fade/>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0.xml"/><Relationship Id="rId18" Type="http://schemas.openxmlformats.org/officeDocument/2006/relationships/slideLayout" Target="../slideLayouts/slideLayout25.xml"/><Relationship Id="rId26" Type="http://schemas.openxmlformats.org/officeDocument/2006/relationships/slideLayout" Target="../slideLayouts/slideLayout33.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34" Type="http://schemas.openxmlformats.org/officeDocument/2006/relationships/theme" Target="../theme/theme2.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slideLayout" Target="../slideLayouts/slideLayout32.xml"/><Relationship Id="rId33" Type="http://schemas.openxmlformats.org/officeDocument/2006/relationships/slideLayout" Target="../slideLayouts/slideLayout40.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29" Type="http://schemas.openxmlformats.org/officeDocument/2006/relationships/slideLayout" Target="../slideLayouts/slideLayout36.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slideLayout" Target="../slideLayouts/slideLayout31.xml"/><Relationship Id="rId32" Type="http://schemas.openxmlformats.org/officeDocument/2006/relationships/slideLayout" Target="../slideLayouts/slideLayout39.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28" Type="http://schemas.openxmlformats.org/officeDocument/2006/relationships/slideLayout" Target="../slideLayouts/slideLayout35.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31" Type="http://schemas.openxmlformats.org/officeDocument/2006/relationships/slideLayout" Target="../slideLayouts/slideLayout38.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 Id="rId27" Type="http://schemas.openxmlformats.org/officeDocument/2006/relationships/slideLayout" Target="../slideLayouts/slideLayout34.xml"/><Relationship Id="rId30" Type="http://schemas.openxmlformats.org/officeDocument/2006/relationships/slideLayout" Target="../slideLayouts/slideLayout37.xml"/><Relationship Id="rId35" Type="http://schemas.openxmlformats.org/officeDocument/2006/relationships/image" Target="../media/image3.png"/><Relationship Id="rId8"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4/14/18</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9"/>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546381626"/>
      </p:ext>
    </p:extLst>
  </p:cSld>
  <p:clrMap bg1="lt1" tx1="dk1" bg2="lt2" tx2="dk2" accent1="accent1" accent2="accent2" accent3="accent3" accent4="accent4" accent5="accent5" accent6="accent6" hlink="hlink" folHlink="folHlink"/>
  <p:sldLayoutIdLst>
    <p:sldLayoutId id="2147484634" r:id="rId1"/>
    <p:sldLayoutId id="2147484635" r:id="rId2"/>
    <p:sldLayoutId id="2147484633" r:id="rId3"/>
    <p:sldLayoutId id="2147484629" r:id="rId4"/>
    <p:sldLayoutId id="2147484631" r:id="rId5"/>
    <p:sldLayoutId id="2147484630" r:id="rId6"/>
    <p:sldLayoutId id="214748463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userDrawn="1">
          <p15:clr>
            <a:srgbClr val="F26B43"/>
          </p15:clr>
        </p15:guide>
        <p15:guide id="2" pos="269" userDrawn="1">
          <p15:clr>
            <a:srgbClr val="F26B43"/>
          </p15:clr>
        </p15:guide>
        <p15:guide id="3" pos="7661" userDrawn="1">
          <p15:clr>
            <a:srgbClr val="F26B43"/>
          </p15:clr>
        </p15:guide>
        <p15:guide id="4" pos="7565" userDrawn="1">
          <p15:clr>
            <a:srgbClr val="F26B43"/>
          </p15:clr>
        </p15:guide>
        <p15:guide id="5" orient="horz" pos="187" userDrawn="1">
          <p15:clr>
            <a:srgbClr val="F26B43"/>
          </p15:clr>
        </p15:guide>
        <p15:guide id="6" orient="horz" pos="283" userDrawn="1">
          <p15:clr>
            <a:srgbClr val="F26B43"/>
          </p15:clr>
        </p15:guide>
        <p15:guide id="7" orient="horz" pos="4219" userDrawn="1">
          <p15:clr>
            <a:srgbClr val="F26B43"/>
          </p15:clr>
        </p15:guide>
        <p15:guide id="8" orient="horz" pos="412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rot="5400000">
            <a:off x="10532395" y="1944336"/>
            <a:ext cx="4298019" cy="409352"/>
          </a:xfrm>
          <a:prstGeom prst="rect">
            <a:avLst/>
          </a:prstGeom>
        </p:spPr>
      </p:pic>
    </p:spTree>
    <p:extLst>
      <p:ext uri="{BB962C8B-B14F-4D97-AF65-F5344CB8AC3E}">
        <p14:creationId xmlns:p14="http://schemas.microsoft.com/office/powerpoint/2010/main" val="4160679148"/>
      </p:ext>
    </p:extLst>
  </p:cSld>
  <p:clrMap bg1="lt1" tx1="dk1" bg2="lt2" tx2="dk2" accent1="accent1" accent2="accent2" accent3="accent3" accent4="accent4" accent5="accent5" accent6="accent6" hlink="hlink" folHlink="folHlink"/>
  <p:sldLayoutIdLst>
    <p:sldLayoutId id="2147484637" r:id="rId1"/>
    <p:sldLayoutId id="2147484638" r:id="rId2"/>
    <p:sldLayoutId id="2147484639" r:id="rId3"/>
    <p:sldLayoutId id="2147484640" r:id="rId4"/>
    <p:sldLayoutId id="2147484641" r:id="rId5"/>
    <p:sldLayoutId id="2147484642" r:id="rId6"/>
    <p:sldLayoutId id="2147484643" r:id="rId7"/>
    <p:sldLayoutId id="2147484644" r:id="rId8"/>
    <p:sldLayoutId id="2147484645" r:id="rId9"/>
    <p:sldLayoutId id="2147484646" r:id="rId10"/>
    <p:sldLayoutId id="2147484647" r:id="rId11"/>
    <p:sldLayoutId id="2147484648" r:id="rId12"/>
    <p:sldLayoutId id="2147484649" r:id="rId13"/>
    <p:sldLayoutId id="2147484650" r:id="rId14"/>
    <p:sldLayoutId id="2147484651" r:id="rId15"/>
    <p:sldLayoutId id="2147484652" r:id="rId16"/>
    <p:sldLayoutId id="2147484653" r:id="rId17"/>
    <p:sldLayoutId id="2147484654" r:id="rId18"/>
    <p:sldLayoutId id="2147484655" r:id="rId19"/>
    <p:sldLayoutId id="2147484656" r:id="rId20"/>
    <p:sldLayoutId id="2147484657" r:id="rId21"/>
    <p:sldLayoutId id="2147484658" r:id="rId22"/>
    <p:sldLayoutId id="2147484659" r:id="rId23"/>
    <p:sldLayoutId id="2147484660" r:id="rId24"/>
    <p:sldLayoutId id="2147484661" r:id="rId25"/>
    <p:sldLayoutId id="2147484662" r:id="rId26"/>
    <p:sldLayoutId id="2147484663" r:id="rId27"/>
    <p:sldLayoutId id="2147484664" r:id="rId28"/>
    <p:sldLayoutId id="2147484665" r:id="rId29"/>
    <p:sldLayoutId id="2147484666" r:id="rId30"/>
    <p:sldLayoutId id="2147484667" r:id="rId31"/>
    <p:sldLayoutId id="2147484668" r:id="rId32"/>
    <p:sldLayoutId id="2147484669" r:id="rId33"/>
  </p:sldLayoutIdLst>
  <p:transition>
    <p:fade/>
  </p:transition>
  <p:hf hdr="0" ftr="0" dt="0"/>
  <p:txStyles>
    <p:titleStyle>
      <a:lvl1pPr algn="l" defTabSz="932372" rtl="0" eaLnBrk="1" latinLnBrk="0" hangingPunct="1">
        <a:lnSpc>
          <a:spcPct val="90000"/>
        </a:lnSpc>
        <a:spcBef>
          <a:spcPct val="0"/>
        </a:spcBef>
        <a:buNone/>
        <a:defRPr lang="en-US" sz="5398" b="0" kern="1200" cap="none" spc="-102" baseline="0" dirty="0" smtClean="0">
          <a:ln w="3175">
            <a:noFill/>
          </a:ln>
          <a:solidFill>
            <a:schemeClr val="bg1"/>
          </a:solidFill>
          <a:effectLst/>
          <a:latin typeface="+mj-lt"/>
          <a:ea typeface="+mn-ea"/>
          <a:cs typeface="Segoe UI" pitchFamily="34" charset="0"/>
        </a:defRPr>
      </a:lvl1pPr>
    </p:titleStyle>
    <p:bodyStyle>
      <a:lvl1pPr marL="342764" marR="0" indent="-34276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98" kern="1200" spc="0" baseline="0">
          <a:solidFill>
            <a:schemeClr val="bg1"/>
          </a:solidFill>
          <a:latin typeface="+mj-lt"/>
          <a:ea typeface="+mn-ea"/>
          <a:cs typeface="+mn-cs"/>
        </a:defRPr>
      </a:lvl1pPr>
      <a:lvl2pPr marL="583968" marR="0" indent="-241204"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2pPr>
      <a:lvl3pPr marL="79978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99" kern="1200" spc="0" baseline="0">
          <a:solidFill>
            <a:schemeClr val="bg1"/>
          </a:solidFill>
          <a:latin typeface="+mn-lt"/>
          <a:ea typeface="+mn-ea"/>
          <a:cs typeface="+mn-cs"/>
        </a:defRPr>
      </a:lvl3pPr>
      <a:lvl4pPr marL="1028293"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4pPr>
      <a:lvl5pPr marL="1256802" marR="0" indent="-228510" algn="l" defTabSz="932372"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99" kern="1200" spc="0" baseline="0">
          <a:solidFill>
            <a:schemeClr val="bg1"/>
          </a:solidFill>
          <a:latin typeface="+mn-lt"/>
          <a:ea typeface="+mn-ea"/>
          <a:cs typeface="+mn-cs"/>
        </a:defRPr>
      </a:lvl5pPr>
      <a:lvl6pPr marL="256402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212"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398"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585" indent="-233094" algn="l" defTabSz="93237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372" rtl="0" eaLnBrk="1" latinLnBrk="0" hangingPunct="1">
        <a:defRPr sz="1799" kern="1200">
          <a:solidFill>
            <a:schemeClr val="tx1"/>
          </a:solidFill>
          <a:latin typeface="+mn-lt"/>
          <a:ea typeface="+mn-ea"/>
          <a:cs typeface="+mn-cs"/>
        </a:defRPr>
      </a:lvl1pPr>
      <a:lvl2pPr marL="466186" algn="l" defTabSz="932372" rtl="0" eaLnBrk="1" latinLnBrk="0" hangingPunct="1">
        <a:defRPr sz="1799" kern="1200">
          <a:solidFill>
            <a:schemeClr val="tx1"/>
          </a:solidFill>
          <a:latin typeface="+mn-lt"/>
          <a:ea typeface="+mn-ea"/>
          <a:cs typeface="+mn-cs"/>
        </a:defRPr>
      </a:lvl2pPr>
      <a:lvl3pPr marL="932372" algn="l" defTabSz="932372" rtl="0" eaLnBrk="1" latinLnBrk="0" hangingPunct="1">
        <a:defRPr sz="1799" kern="1200">
          <a:solidFill>
            <a:schemeClr val="tx1"/>
          </a:solidFill>
          <a:latin typeface="+mn-lt"/>
          <a:ea typeface="+mn-ea"/>
          <a:cs typeface="+mn-cs"/>
        </a:defRPr>
      </a:lvl3pPr>
      <a:lvl4pPr marL="1398559" algn="l" defTabSz="932372" rtl="0" eaLnBrk="1" latinLnBrk="0" hangingPunct="1">
        <a:defRPr sz="1799" kern="1200">
          <a:solidFill>
            <a:schemeClr val="tx1"/>
          </a:solidFill>
          <a:latin typeface="+mn-lt"/>
          <a:ea typeface="+mn-ea"/>
          <a:cs typeface="+mn-cs"/>
        </a:defRPr>
      </a:lvl4pPr>
      <a:lvl5pPr marL="1864745" algn="l" defTabSz="932372" rtl="0" eaLnBrk="1" latinLnBrk="0" hangingPunct="1">
        <a:defRPr sz="1799" kern="1200">
          <a:solidFill>
            <a:schemeClr val="tx1"/>
          </a:solidFill>
          <a:latin typeface="+mn-lt"/>
          <a:ea typeface="+mn-ea"/>
          <a:cs typeface="+mn-cs"/>
        </a:defRPr>
      </a:lvl5pPr>
      <a:lvl6pPr marL="2330932" algn="l" defTabSz="932372" rtl="0" eaLnBrk="1" latinLnBrk="0" hangingPunct="1">
        <a:defRPr sz="1799" kern="1200">
          <a:solidFill>
            <a:schemeClr val="tx1"/>
          </a:solidFill>
          <a:latin typeface="+mn-lt"/>
          <a:ea typeface="+mn-ea"/>
          <a:cs typeface="+mn-cs"/>
        </a:defRPr>
      </a:lvl6pPr>
      <a:lvl7pPr marL="2797118" algn="l" defTabSz="932372" rtl="0" eaLnBrk="1" latinLnBrk="0" hangingPunct="1">
        <a:defRPr sz="1799" kern="1200">
          <a:solidFill>
            <a:schemeClr val="tx1"/>
          </a:solidFill>
          <a:latin typeface="+mn-lt"/>
          <a:ea typeface="+mn-ea"/>
          <a:cs typeface="+mn-cs"/>
        </a:defRPr>
      </a:lvl7pPr>
      <a:lvl8pPr marL="3263305" algn="l" defTabSz="932372" rtl="0" eaLnBrk="1" latinLnBrk="0" hangingPunct="1">
        <a:defRPr sz="1799" kern="1200">
          <a:solidFill>
            <a:schemeClr val="tx1"/>
          </a:solidFill>
          <a:latin typeface="+mn-lt"/>
          <a:ea typeface="+mn-ea"/>
          <a:cs typeface="+mn-cs"/>
        </a:defRPr>
      </a:lvl8pPr>
      <a:lvl9pPr marL="3729492" algn="l" defTabSz="932372" rtl="0" eaLnBrk="1" latinLnBrk="0" hangingPunct="1">
        <a:defRPr sz="1799"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2"/>
            <a:ext cx="10937227" cy="2895601"/>
          </a:xfrm>
        </p:spPr>
        <p:txBody>
          <a:bodyPr/>
          <a:lstStyle/>
          <a:p>
            <a:r>
              <a:rPr lang="en-US" b="1" dirty="0"/>
              <a:t>Step 7</a:t>
            </a:r>
            <a:br>
              <a:rPr lang="en-US" b="1" dirty="0"/>
            </a:br>
            <a:r>
              <a:rPr lang="en-US" b="1" dirty="0"/>
              <a:t>DevOps using ARM</a:t>
            </a:r>
          </a:p>
        </p:txBody>
      </p:sp>
    </p:spTree>
    <p:extLst>
      <p:ext uri="{BB962C8B-B14F-4D97-AF65-F5344CB8AC3E}">
        <p14:creationId xmlns:p14="http://schemas.microsoft.com/office/powerpoint/2010/main" val="73400032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dirty="0">
                <a:solidFill>
                  <a:schemeClr val="bg1"/>
                </a:solidFill>
              </a:rPr>
              <a:t>Demo time!</a:t>
            </a:r>
            <a:br>
              <a:rPr lang="en-US" dirty="0"/>
            </a:br>
            <a:endParaRPr lang="en-US" dirty="0"/>
          </a:p>
        </p:txBody>
      </p:sp>
      <p:sp>
        <p:nvSpPr>
          <p:cNvPr id="3" name="TextBox 2">
            <a:extLst>
              <a:ext uri="{FF2B5EF4-FFF2-40B4-BE49-F238E27FC236}">
                <a16:creationId xmlns:a16="http://schemas.microsoft.com/office/drawing/2014/main" id="{716F73B3-C4A1-4998-8367-B7C1D32A79E3}"/>
              </a:ext>
            </a:extLst>
          </p:cNvPr>
          <p:cNvSpPr txBox="1"/>
          <p:nvPr/>
        </p:nvSpPr>
        <p:spPr>
          <a:xfrm>
            <a:off x="2953807" y="4259262"/>
            <a:ext cx="7924800" cy="1855893"/>
          </a:xfrm>
          <a:prstGeom prst="rect">
            <a:avLst/>
          </a:prstGeom>
          <a:noFill/>
        </p:spPr>
        <p:txBody>
          <a:bodyPr wrap="square" lIns="182880" tIns="146304" rIns="182880" bIns="146304" rtlCol="0">
            <a:spAutoFit/>
          </a:bodyPr>
          <a:lstStyle/>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Azure Quick start templates</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Resource Group’s “Deployments” blade</a:t>
            </a:r>
          </a:p>
          <a:p>
            <a:pPr marL="342900" indent="-342900">
              <a:lnSpc>
                <a:spcPct val="90000"/>
              </a:lnSpc>
              <a:spcAft>
                <a:spcPts val="600"/>
              </a:spcAft>
              <a:buFontTx/>
              <a:buChar char="-"/>
            </a:pPr>
            <a:r>
              <a:rPr lang="en-US" sz="2400" dirty="0">
                <a:gradFill>
                  <a:gsLst>
                    <a:gs pos="2917">
                      <a:schemeClr val="tx1"/>
                    </a:gs>
                    <a:gs pos="30000">
                      <a:schemeClr val="tx1"/>
                    </a:gs>
                  </a:gsLst>
                  <a:lin ang="5400000" scaled="0"/>
                </a:gradFill>
              </a:rPr>
              <a:t>Azure Cloud Shell – CLI 2.0 / PowerShell</a:t>
            </a:r>
          </a:p>
          <a:p>
            <a:pPr>
              <a:lnSpc>
                <a:spcPct val="90000"/>
              </a:lnSpc>
              <a:spcAft>
                <a:spcPts val="600"/>
              </a:spcAft>
            </a:pPr>
            <a:endParaRPr lang="en-US" sz="24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214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1418" y="2430462"/>
            <a:ext cx="10288773" cy="935842"/>
          </a:xfrm>
        </p:spPr>
        <p:txBody>
          <a:bodyPr/>
          <a:lstStyle/>
          <a:p>
            <a:r>
              <a:rPr lang="en-US" sz="9600" b="1">
                <a:solidFill>
                  <a:schemeClr val="bg1"/>
                </a:solidFill>
              </a:rPr>
              <a:t>Let’s code!</a:t>
            </a:r>
            <a:br>
              <a:rPr lang="en-US" dirty="0"/>
            </a:br>
            <a:endParaRPr lang="en-US" dirty="0"/>
          </a:p>
        </p:txBody>
      </p:sp>
    </p:spTree>
    <p:extLst>
      <p:ext uri="{BB962C8B-B14F-4D97-AF65-F5344CB8AC3E}">
        <p14:creationId xmlns:p14="http://schemas.microsoft.com/office/powerpoint/2010/main" val="3058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4237" y="906463"/>
            <a:ext cx="10937227" cy="1219200"/>
          </a:xfrm>
        </p:spPr>
        <p:txBody>
          <a:bodyPr/>
          <a:lstStyle/>
          <a:p>
            <a:r>
              <a:rPr lang="en-US" b="1" dirty="0"/>
              <a:t>Goal</a:t>
            </a:r>
          </a:p>
        </p:txBody>
      </p:sp>
      <p:sp>
        <p:nvSpPr>
          <p:cNvPr id="3" name="Title 1"/>
          <p:cNvSpPr txBox="1">
            <a:spLocks/>
          </p:cNvSpPr>
          <p:nvPr/>
        </p:nvSpPr>
        <p:spPr>
          <a:xfrm>
            <a:off x="900129" y="3040062"/>
            <a:ext cx="10937227" cy="3352801"/>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US" sz="4000" dirty="0"/>
              <a:t>Automate the creation of the resources required by the application in Azure using Infrastructure as Code (</a:t>
            </a:r>
            <a:r>
              <a:rPr lang="en-US" sz="4000" dirty="0" err="1"/>
              <a:t>IaC</a:t>
            </a:r>
            <a:r>
              <a:rPr lang="en-US" sz="4000" dirty="0"/>
              <a:t>) through a Visual Studio Resource Group project. </a:t>
            </a:r>
          </a:p>
        </p:txBody>
      </p:sp>
    </p:spTree>
    <p:extLst>
      <p:ext uri="{BB962C8B-B14F-4D97-AF65-F5344CB8AC3E}">
        <p14:creationId xmlns:p14="http://schemas.microsoft.com/office/powerpoint/2010/main" val="384086437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sz="6000" dirty="0"/>
              <a:t>Azure Resource Manager</a:t>
            </a:r>
          </a:p>
        </p:txBody>
      </p:sp>
      <p:sp>
        <p:nvSpPr>
          <p:cNvPr id="3" name="Subtitle 2"/>
          <p:cNvSpPr>
            <a:spLocks noGrp="1"/>
          </p:cNvSpPr>
          <p:nvPr>
            <p:ph type="subTitle" idx="1"/>
          </p:nvPr>
        </p:nvSpPr>
        <p:spPr>
          <a:xfrm>
            <a:off x="5913437" y="3133571"/>
            <a:ext cx="5849896" cy="3405372"/>
          </a:xfrm>
        </p:spPr>
        <p:txBody>
          <a:bodyPr>
            <a:normAutofit fontScale="92500" lnSpcReduction="10000"/>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enable application management within Azure</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are containers that </a:t>
            </a:r>
            <a:br>
              <a:rPr lang="en-US" sz="2448" dirty="0">
                <a:solidFill>
                  <a:schemeClr val="bg1"/>
                </a:solidFill>
                <a:latin typeface="Segoe UI Light" panose="020B0502040204020203" pitchFamily="34" charset="0"/>
                <a:cs typeface="Segoe UI Light" panose="020B0502040204020203" pitchFamily="34" charset="0"/>
              </a:rPr>
            </a:br>
            <a:r>
              <a:rPr lang="en-US" sz="2448" dirty="0">
                <a:solidFill>
                  <a:schemeClr val="bg1"/>
                </a:solidFill>
                <a:latin typeface="Segoe UI Light" panose="020B0502040204020203" pitchFamily="34" charset="0"/>
                <a:cs typeface="Segoe UI Light" panose="020B0502040204020203" pitchFamily="34" charset="0"/>
              </a:rPr>
              <a:t>can contain multiple IaaS + PaaS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lifecycle management with integrated Role Based Access Control (RBAC)</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templatize application deployment and configuration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supports DevOps</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Tree>
    <p:extLst>
      <p:ext uri="{BB962C8B-B14F-4D97-AF65-F5344CB8AC3E}">
        <p14:creationId xmlns:p14="http://schemas.microsoft.com/office/powerpoint/2010/main" val="3686921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18331" y="1453187"/>
            <a:ext cx="9049348" cy="2435131"/>
          </a:xfrm>
        </p:spPr>
        <p:txBody>
          <a:bodyPr/>
          <a:lstStyle/>
          <a:p>
            <a:r>
              <a:rPr lang="en-US" dirty="0"/>
              <a:t>imperative </a:t>
            </a:r>
            <a:br>
              <a:rPr lang="en-US" dirty="0"/>
            </a:br>
            <a:r>
              <a:rPr lang="en-US" dirty="0"/>
              <a:t>or</a:t>
            </a:r>
            <a:br>
              <a:rPr lang="en-US" dirty="0"/>
            </a:br>
            <a:r>
              <a:rPr lang="en-US" dirty="0"/>
              <a:t>declarative</a:t>
            </a:r>
          </a:p>
        </p:txBody>
      </p:sp>
      <p:sp>
        <p:nvSpPr>
          <p:cNvPr id="3" name="Subtitle 2"/>
          <p:cNvSpPr>
            <a:spLocks noGrp="1"/>
          </p:cNvSpPr>
          <p:nvPr>
            <p:ph type="subTitle" idx="1"/>
          </p:nvPr>
        </p:nvSpPr>
        <p:spPr>
          <a:xfrm>
            <a:off x="655637" y="4865309"/>
            <a:ext cx="11780838" cy="1323288"/>
          </a:xfrm>
        </p:spPr>
        <p:txBody>
          <a:bodyPr/>
          <a:lstStyle/>
          <a:p>
            <a:r>
              <a:rPr lang="en-US" sz="16600" dirty="0"/>
              <a:t>You decide</a:t>
            </a:r>
          </a:p>
        </p:txBody>
      </p:sp>
      <p:sp>
        <p:nvSpPr>
          <p:cNvPr id="4" name="TextBox 3"/>
          <p:cNvSpPr txBox="1"/>
          <p:nvPr/>
        </p:nvSpPr>
        <p:spPr>
          <a:xfrm>
            <a:off x="6142037" y="803702"/>
            <a:ext cx="7848600" cy="1412694"/>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AzureRmVM</a:t>
            </a:r>
            <a:r>
              <a:rPr lang="en-US" sz="1600" dirty="0">
                <a:solidFill>
                  <a:schemeClr val="bg1"/>
                </a:solidFill>
                <a:latin typeface="Consolas" panose="020B0609020204030204" pitchFamily="49" charset="0"/>
                <a:cs typeface="Consolas" panose="020B0609020204030204" pitchFamily="49" charset="0"/>
              </a:rPr>
              <a:t> –VM $</a:t>
            </a:r>
            <a:r>
              <a:rPr lang="en-US" sz="1600" dirty="0" err="1">
                <a:solidFill>
                  <a:schemeClr val="bg1"/>
                </a:solidFill>
                <a:latin typeface="Consolas" panose="020B0609020204030204" pitchFamily="49" charset="0"/>
                <a:cs typeface="Consolas" panose="020B0609020204030204" pitchFamily="49" charset="0"/>
              </a:rPr>
              <a:t>myVM</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AzureRmStorageAccount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StorageAccountName</a:t>
            </a:r>
            <a:r>
              <a:rPr lang="en-US" sz="1600" dirty="0">
                <a:solidFill>
                  <a:schemeClr val="bg1"/>
                </a:solidFill>
                <a:latin typeface="Consolas" panose="020B0609020204030204" pitchFamily="49" charset="0"/>
                <a:cs typeface="Consolas" panose="020B0609020204030204" pitchFamily="49" charset="0"/>
              </a:rPr>
              <a:t> $acct</a:t>
            </a: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Set-</a:t>
            </a:r>
            <a:r>
              <a:rPr lang="en-US" sz="1600" dirty="0" err="1">
                <a:solidFill>
                  <a:schemeClr val="bg1"/>
                </a:solidFill>
                <a:latin typeface="Consolas" panose="020B0609020204030204" pitchFamily="49" charset="0"/>
                <a:cs typeface="Consolas" panose="020B0609020204030204" pitchFamily="49" charset="0"/>
              </a:rPr>
              <a:t>AzureRmVirtualNetwork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VirtualNetwork</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vnet</a:t>
            </a:r>
            <a:endParaRPr lang="en-US" sz="1600" dirty="0">
              <a:solidFill>
                <a:schemeClr val="bg1"/>
              </a:solidFill>
              <a:latin typeface="Consolas" panose="020B0609020204030204" pitchFamily="49" charset="0"/>
              <a:cs typeface="Consolas" panose="020B0609020204030204" pitchFamily="49" charset="0"/>
            </a:endParaRPr>
          </a:p>
          <a:p>
            <a:pPr>
              <a:lnSpc>
                <a:spcPct val="90000"/>
              </a:lnSpc>
              <a:spcAft>
                <a:spcPts val="600"/>
              </a:spcAft>
            </a:pPr>
            <a:r>
              <a:rPr lang="en-US" sz="1600" dirty="0">
                <a:solidFill>
                  <a:schemeClr val="bg1"/>
                </a:solidFill>
                <a:latin typeface="Consolas" panose="020B0609020204030204" pitchFamily="49" charset="0"/>
                <a:cs typeface="Consolas" panose="020B0609020204030204" pitchFamily="49" charset="0"/>
              </a:rPr>
              <a:t>New-</a:t>
            </a:r>
            <a:r>
              <a:rPr lang="en-US" sz="1600" dirty="0" err="1">
                <a:solidFill>
                  <a:schemeClr val="bg1"/>
                </a:solidFill>
                <a:latin typeface="Consolas" panose="020B0609020204030204" pitchFamily="49" charset="0"/>
                <a:cs typeface="Consolas" panose="020B0609020204030204" pitchFamily="49" charset="0"/>
              </a:rPr>
              <a:t>AzureRmKeyVault</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VaultName</a:t>
            </a: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myVaultName</a:t>
            </a:r>
            <a:endParaRPr lang="en-US" sz="1600" dirty="0">
              <a:solidFill>
                <a:schemeClr val="bg1"/>
              </a:solidFill>
              <a:latin typeface="Consolas" panose="020B0609020204030204" pitchFamily="49" charset="0"/>
              <a:cs typeface="Consolas" panose="020B0609020204030204" pitchFamily="49" charset="0"/>
            </a:endParaRPr>
          </a:p>
        </p:txBody>
      </p:sp>
      <p:sp>
        <p:nvSpPr>
          <p:cNvPr id="5" name="Text Placeholder 1"/>
          <p:cNvSpPr txBox="1">
            <a:spLocks/>
          </p:cNvSpPr>
          <p:nvPr/>
        </p:nvSpPr>
        <p:spPr>
          <a:xfrm>
            <a:off x="6142037" y="2960096"/>
            <a:ext cx="12161837" cy="256685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"$schema": "https://../</a:t>
            </a:r>
            <a:r>
              <a:rPr lang="en-US" sz="1600" dirty="0" err="1">
                <a:solidFill>
                  <a:schemeClr val="bg1"/>
                </a:solidFill>
                <a:latin typeface="Consolas" panose="020B0609020204030204" pitchFamily="49" charset="0"/>
                <a:cs typeface="Consolas" panose="020B0609020204030204" pitchFamily="49" charset="0"/>
              </a:rPr>
              <a:t>deploymentTemplate.json</a:t>
            </a:r>
            <a:r>
              <a:rPr lang="en-US" sz="1600" dirty="0">
                <a:solidFill>
                  <a:schemeClr val="bg1"/>
                </a:solidFill>
                <a:latin typeface="Consolas" panose="020B0609020204030204" pitchFamily="49" charset="0"/>
                <a:cs typeface="Consolas" panose="020B0609020204030204" pitchFamily="49" charset="0"/>
              </a:rPr>
              <a:t>#",</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a:t>
            </a:r>
            <a:r>
              <a:rPr lang="en-US" sz="1600" dirty="0" err="1">
                <a:solidFill>
                  <a:schemeClr val="bg1"/>
                </a:solidFill>
                <a:latin typeface="Consolas" panose="020B0609020204030204" pitchFamily="49" charset="0"/>
                <a:cs typeface="Consolas" panose="020B0609020204030204" pitchFamily="49" charset="0"/>
              </a:rPr>
              <a:t>contentVersion</a:t>
            </a:r>
            <a:r>
              <a:rPr lang="en-US" sz="1600" dirty="0">
                <a:solidFill>
                  <a:schemeClr val="bg1"/>
                </a:solidFill>
                <a:latin typeface="Consolas" panose="020B0609020204030204" pitchFamily="49" charset="0"/>
                <a:cs typeface="Consolas" panose="020B0609020204030204" pitchFamily="49" charset="0"/>
              </a:rPr>
              <a:t>": "1.0.0.0",</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"parameters":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"variables":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"resources":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 "outputs": {}</a:t>
            </a:r>
          </a:p>
          <a:p>
            <a:pPr marL="0" indent="0">
              <a:buFont typeface="Arial" pitchFamily="34" charset="0"/>
              <a:buNone/>
            </a:pPr>
            <a:r>
              <a:rPr lang="en-US" sz="1600" dirty="0">
                <a:solidFill>
                  <a:schemeClr val="bg1"/>
                </a:solidFill>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11807084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5180295" cy="2435131"/>
          </a:xfrm>
        </p:spPr>
        <p:txBody>
          <a:bodyPr/>
          <a:lstStyle/>
          <a:p>
            <a:r>
              <a:rPr lang="en-US" dirty="0"/>
              <a:t>Resource Group</a:t>
            </a:r>
          </a:p>
        </p:txBody>
      </p:sp>
      <p:sp>
        <p:nvSpPr>
          <p:cNvPr id="3" name="Subtitle 2"/>
          <p:cNvSpPr>
            <a:spLocks noGrp="1"/>
          </p:cNvSpPr>
          <p:nvPr>
            <p:ph type="subTitle" idx="1"/>
          </p:nvPr>
        </p:nvSpPr>
        <p:spPr>
          <a:xfrm>
            <a:off x="5913437" y="3133571"/>
            <a:ext cx="5849896"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container for multiple resources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resources exist in one*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regions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resource groups can span services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support both imperative and declarative deployment models</a:t>
            </a:r>
          </a:p>
          <a:p>
            <a:pPr marL="408011" indent="-408011">
              <a:buFont typeface="Wingdings" panose="05000000000000000000" pitchFamily="2" charset="2"/>
              <a:buChar char="à"/>
            </a:pPr>
            <a:endParaRPr lang="en-US" dirty="0">
              <a:solidFill>
                <a:schemeClr val="tx1"/>
              </a:solidFill>
            </a:endParaRPr>
          </a:p>
        </p:txBody>
      </p:sp>
      <p:sp>
        <p:nvSpPr>
          <p:cNvPr id="4" name="TextBox 3"/>
          <p:cNvSpPr txBox="1"/>
          <p:nvPr/>
        </p:nvSpPr>
        <p:spPr>
          <a:xfrm>
            <a:off x="8656637" y="6366661"/>
            <a:ext cx="218874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latin typeface="+mj-lt"/>
              </a:rPr>
              <a:t>*and only one</a:t>
            </a:r>
          </a:p>
        </p:txBody>
      </p:sp>
      <p:sp>
        <p:nvSpPr>
          <p:cNvPr id="111"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2"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3"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114" name="Group 113"/>
          <p:cNvGrpSpPr/>
          <p:nvPr/>
        </p:nvGrpSpPr>
        <p:grpSpPr>
          <a:xfrm>
            <a:off x="1226541" y="1821491"/>
            <a:ext cx="1334140" cy="1178707"/>
            <a:chOff x="1226541" y="1821491"/>
            <a:chExt cx="1334140" cy="1178707"/>
          </a:xfrm>
        </p:grpSpPr>
        <p:sp>
          <p:nvSpPr>
            <p:cNvPr id="115"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6"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7"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8"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9"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0"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1"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2"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3"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4"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5"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6"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27" name="Group 126"/>
          <p:cNvGrpSpPr/>
          <p:nvPr/>
        </p:nvGrpSpPr>
        <p:grpSpPr>
          <a:xfrm>
            <a:off x="3932059" y="1829586"/>
            <a:ext cx="880791" cy="1165755"/>
            <a:chOff x="3932059" y="1829586"/>
            <a:chExt cx="880791" cy="1165755"/>
          </a:xfrm>
        </p:grpSpPr>
        <p:sp>
          <p:nvSpPr>
            <p:cNvPr id="128"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29"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0"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1"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2"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3"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4"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5"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6"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37" name="Group 136"/>
          <p:cNvGrpSpPr/>
          <p:nvPr/>
        </p:nvGrpSpPr>
        <p:grpSpPr>
          <a:xfrm>
            <a:off x="3779864" y="3688316"/>
            <a:ext cx="1186801" cy="1094514"/>
            <a:chOff x="3779864" y="3688316"/>
            <a:chExt cx="1186801" cy="1094514"/>
          </a:xfrm>
        </p:grpSpPr>
        <p:sp>
          <p:nvSpPr>
            <p:cNvPr id="138"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9"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0"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1"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2"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3"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4"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5"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6"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7"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8"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49" name="Group 148"/>
          <p:cNvGrpSpPr/>
          <p:nvPr/>
        </p:nvGrpSpPr>
        <p:grpSpPr>
          <a:xfrm>
            <a:off x="1325306" y="3751461"/>
            <a:ext cx="1136609" cy="969843"/>
            <a:chOff x="1325306" y="3751461"/>
            <a:chExt cx="1136609" cy="969843"/>
          </a:xfrm>
        </p:grpSpPr>
        <p:sp>
          <p:nvSpPr>
            <p:cNvPr id="150"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1"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2"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3"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4"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5"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6"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7"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8"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9"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0"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1"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2"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3"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4"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5"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6"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7"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8"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9"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0"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1"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2"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3"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4"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5"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6"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7"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8"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9"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0"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1"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2"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3"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4"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5"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6"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7"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8"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9"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0"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1"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2"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3"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4"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5"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6"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7"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8"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9"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200"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1"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2"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3"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4"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5"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6"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7"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8"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209" name="Group 208"/>
          <p:cNvGrpSpPr/>
          <p:nvPr/>
        </p:nvGrpSpPr>
        <p:grpSpPr>
          <a:xfrm>
            <a:off x="2408484" y="2638328"/>
            <a:ext cx="1460430" cy="1031348"/>
            <a:chOff x="2408484" y="2638328"/>
            <a:chExt cx="1460430" cy="1031348"/>
          </a:xfrm>
        </p:grpSpPr>
        <p:sp>
          <p:nvSpPr>
            <p:cNvPr id="210" name="Rectangle 92"/>
            <p:cNvSpPr>
              <a:spLocks noChangeArrowheads="1"/>
            </p:cNvSpPr>
            <p:nvPr/>
          </p:nvSpPr>
          <p:spPr bwMode="auto">
            <a:xfrm>
              <a:off x="2408484" y="3387163"/>
              <a:ext cx="1460430"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RESOURCE GROUP</a:t>
              </a:r>
              <a:endParaRPr lang="en-US" altLang="en-US" sz="1836" dirty="0">
                <a:solidFill>
                  <a:schemeClr val="bg1"/>
                </a:solidFill>
              </a:endParaRPr>
            </a:p>
          </p:txBody>
        </p:sp>
        <p:sp>
          <p:nvSpPr>
            <p:cNvPr id="211" name="Rectangle 93"/>
            <p:cNvSpPr>
              <a:spLocks noChangeArrowheads="1"/>
            </p:cNvSpPr>
            <p:nvPr/>
          </p:nvSpPr>
          <p:spPr bwMode="auto">
            <a:xfrm>
              <a:off x="2976789" y="3387163"/>
              <a:ext cx="65" cy="28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endParaRPr lang="en-US" altLang="en-US" sz="1836" dirty="0">
                <a:solidFill>
                  <a:schemeClr val="bg1"/>
                </a:solidFill>
              </a:endParaRPr>
            </a:p>
          </p:txBody>
        </p:sp>
        <p:pic>
          <p:nvPicPr>
            <p:cNvPr id="215" name="Picture 214"/>
            <p:cNvPicPr>
              <a:picLocks noChangeAspect="1"/>
            </p:cNvPicPr>
            <p:nvPr/>
          </p:nvPicPr>
          <p:blipFill>
            <a:blip r:embed="rId3"/>
            <a:stretch>
              <a:fillRect/>
            </a:stretch>
          </p:blipFill>
          <p:spPr>
            <a:xfrm>
              <a:off x="2781255" y="2638328"/>
              <a:ext cx="780290" cy="780290"/>
            </a:xfrm>
            <a:prstGeom prst="rect">
              <a:avLst/>
            </a:prstGeom>
          </p:spPr>
        </p:pic>
      </p:grpSp>
    </p:spTree>
    <p:extLst>
      <p:ext uri="{BB962C8B-B14F-4D97-AF65-F5344CB8AC3E}">
        <p14:creationId xmlns:p14="http://schemas.microsoft.com/office/powerpoint/2010/main" val="35915799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9"/>
                                        </p:tgtEl>
                                        <p:attrNameLst>
                                          <p:attrName>style.visibility</p:attrName>
                                        </p:attrNameLst>
                                      </p:cBhvr>
                                      <p:to>
                                        <p:strVal val="visible"/>
                                      </p:to>
                                    </p:set>
                                    <p:animEffect transition="in" filter="fade">
                                      <p:cBhvr>
                                        <p:cTn id="11" dur="500"/>
                                        <p:tgtEl>
                                          <p:spTgt spid="14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27"/>
                                        </p:tgtEl>
                                        <p:attrNameLst>
                                          <p:attrName>style.visibility</p:attrName>
                                        </p:attrNameLst>
                                      </p:cBhvr>
                                      <p:to>
                                        <p:strVal val="visible"/>
                                      </p:to>
                                    </p:set>
                                    <p:animEffect transition="in" filter="fade">
                                      <p:cBhvr>
                                        <p:cTn id="1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913437" y="513967"/>
            <a:ext cx="6078496" cy="2435131"/>
          </a:xfrm>
        </p:spPr>
        <p:txBody>
          <a:bodyPr/>
          <a:lstStyle/>
          <a:p>
            <a:r>
              <a:rPr lang="en-US" sz="8800" dirty="0"/>
              <a:t>Deployment</a:t>
            </a:r>
          </a:p>
        </p:txBody>
      </p:sp>
      <p:sp>
        <p:nvSpPr>
          <p:cNvPr id="3" name="Subtitle 2"/>
          <p:cNvSpPr>
            <a:spLocks noGrp="1"/>
          </p:cNvSpPr>
          <p:nvPr>
            <p:ph type="subTitle" idx="1"/>
          </p:nvPr>
        </p:nvSpPr>
        <p:spPr>
          <a:xfrm>
            <a:off x="5913437" y="3133571"/>
            <a:ext cx="5180295" cy="3405372"/>
          </a:xfrm>
        </p:spPr>
        <p:txBody>
          <a:bodyPr>
            <a:normAutofit/>
          </a:bodyPr>
          <a:lstStyle/>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tracks template execution</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hold one or many deployment operations</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created within a resource group</a:t>
            </a:r>
          </a:p>
          <a:p>
            <a:pPr marL="408011" indent="-408011">
              <a:buFont typeface="Wingdings" panose="05000000000000000000" pitchFamily="2" charset="2"/>
              <a:buChar char="à"/>
            </a:pPr>
            <a:r>
              <a:rPr lang="en-US" sz="2448" dirty="0">
                <a:solidFill>
                  <a:schemeClr val="bg1"/>
                </a:solidFill>
                <a:latin typeface="Segoe UI Light" panose="020B0502040204020203" pitchFamily="34" charset="0"/>
                <a:cs typeface="Segoe UI Light" panose="020B0502040204020203" pitchFamily="34" charset="0"/>
              </a:rPr>
              <a:t>allows nested deployments</a:t>
            </a:r>
          </a:p>
        </p:txBody>
      </p:sp>
      <p:sp>
        <p:nvSpPr>
          <p:cNvPr id="9" name="Freeform 7"/>
          <p:cNvSpPr>
            <a:spLocks/>
          </p:cNvSpPr>
          <p:nvPr/>
        </p:nvSpPr>
        <p:spPr bwMode="auto">
          <a:xfrm>
            <a:off x="1618363" y="2025498"/>
            <a:ext cx="3121627" cy="3120011"/>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 name="Freeform 8"/>
          <p:cNvSpPr>
            <a:spLocks/>
          </p:cNvSpPr>
          <p:nvPr/>
        </p:nvSpPr>
        <p:spPr bwMode="auto">
          <a:xfrm>
            <a:off x="3177558" y="1973687"/>
            <a:ext cx="129528" cy="14410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1" name="Freeform 9"/>
          <p:cNvSpPr>
            <a:spLocks/>
          </p:cNvSpPr>
          <p:nvPr/>
        </p:nvSpPr>
        <p:spPr bwMode="auto">
          <a:xfrm>
            <a:off x="1624840" y="3061724"/>
            <a:ext cx="152196" cy="150577"/>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nvGrpSpPr>
          <p:cNvPr id="4" name="Group 3"/>
          <p:cNvGrpSpPr/>
          <p:nvPr/>
        </p:nvGrpSpPr>
        <p:grpSpPr>
          <a:xfrm>
            <a:off x="1226541" y="1821491"/>
            <a:ext cx="1334140" cy="1178707"/>
            <a:chOff x="1226541" y="1821491"/>
            <a:chExt cx="1334140" cy="1178707"/>
          </a:xfrm>
        </p:grpSpPr>
        <p:sp>
          <p:nvSpPr>
            <p:cNvPr id="12" name="Freeform 10"/>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3" name="Freeform 11"/>
            <p:cNvSpPr>
              <a:spLocks/>
            </p:cNvSpPr>
            <p:nvPr/>
          </p:nvSpPr>
          <p:spPr bwMode="auto">
            <a:xfrm>
              <a:off x="1226541" y="1821491"/>
              <a:ext cx="1334140" cy="1178707"/>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4" name="Freeform 12"/>
            <p:cNvSpPr>
              <a:spLocks/>
            </p:cNvSpPr>
            <p:nvPr/>
          </p:nvSpPr>
          <p:spPr bwMode="auto">
            <a:xfrm>
              <a:off x="1388451" y="1997973"/>
              <a:ext cx="160291" cy="424205"/>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5" name="Freeform 13"/>
            <p:cNvSpPr>
              <a:spLocks/>
            </p:cNvSpPr>
            <p:nvPr/>
          </p:nvSpPr>
          <p:spPr bwMode="auto">
            <a:xfrm>
              <a:off x="1587600" y="2441607"/>
              <a:ext cx="793360" cy="393442"/>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6" name="Freeform 14"/>
            <p:cNvSpPr>
              <a:spLocks/>
            </p:cNvSpPr>
            <p:nvPr/>
          </p:nvSpPr>
          <p:spPr bwMode="auto">
            <a:xfrm>
              <a:off x="1903325" y="2143692"/>
              <a:ext cx="563447" cy="47277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7" name="Freeform 15"/>
            <p:cNvSpPr>
              <a:spLocks/>
            </p:cNvSpPr>
            <p:nvPr/>
          </p:nvSpPr>
          <p:spPr bwMode="auto">
            <a:xfrm>
              <a:off x="1632935" y="1847397"/>
              <a:ext cx="242865" cy="234770"/>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8" name="Freeform 16"/>
            <p:cNvSpPr>
              <a:spLocks/>
            </p:cNvSpPr>
            <p:nvPr/>
          </p:nvSpPr>
          <p:spPr bwMode="auto">
            <a:xfrm>
              <a:off x="1409499" y="2422178"/>
              <a:ext cx="178101" cy="448491"/>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9" name="Freeform 17"/>
            <p:cNvSpPr>
              <a:spLocks/>
            </p:cNvSpPr>
            <p:nvPr/>
          </p:nvSpPr>
          <p:spPr bwMode="auto">
            <a:xfrm>
              <a:off x="1490454" y="2082167"/>
              <a:ext cx="412871" cy="45173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0" name="Freeform 18"/>
            <p:cNvSpPr>
              <a:spLocks/>
            </p:cNvSpPr>
            <p:nvPr/>
          </p:nvSpPr>
          <p:spPr bwMode="auto">
            <a:xfrm>
              <a:off x="1791607" y="1942924"/>
              <a:ext cx="563447" cy="249342"/>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1" name="Freeform 19"/>
            <p:cNvSpPr>
              <a:spLocks/>
            </p:cNvSpPr>
            <p:nvPr/>
          </p:nvSpPr>
          <p:spPr bwMode="auto">
            <a:xfrm>
              <a:off x="2100855" y="2295888"/>
              <a:ext cx="286581" cy="284962"/>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2" name="Freeform 20"/>
            <p:cNvSpPr>
              <a:spLocks/>
            </p:cNvSpPr>
            <p:nvPr/>
          </p:nvSpPr>
          <p:spPr bwMode="auto">
            <a:xfrm>
              <a:off x="1845037" y="2613232"/>
              <a:ext cx="263914" cy="265533"/>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3" name="Freeform 21"/>
            <p:cNvSpPr>
              <a:spLocks/>
            </p:cNvSpPr>
            <p:nvPr/>
          </p:nvSpPr>
          <p:spPr bwMode="auto">
            <a:xfrm>
              <a:off x="1370641" y="2219790"/>
              <a:ext cx="403156" cy="403157"/>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5" name="Group 4"/>
          <p:cNvGrpSpPr/>
          <p:nvPr/>
        </p:nvGrpSpPr>
        <p:grpSpPr>
          <a:xfrm>
            <a:off x="3932059" y="1829586"/>
            <a:ext cx="880791" cy="1165755"/>
            <a:chOff x="3932059" y="1829586"/>
            <a:chExt cx="880791" cy="1165755"/>
          </a:xfrm>
        </p:grpSpPr>
        <p:sp>
          <p:nvSpPr>
            <p:cNvPr id="24" name="Freeform 22"/>
            <p:cNvSpPr>
              <a:spLocks/>
            </p:cNvSpPr>
            <p:nvPr/>
          </p:nvSpPr>
          <p:spPr bwMode="auto">
            <a:xfrm>
              <a:off x="3932059" y="1988259"/>
              <a:ext cx="440396" cy="1007082"/>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5" name="Freeform 23"/>
            <p:cNvSpPr>
              <a:spLocks/>
            </p:cNvSpPr>
            <p:nvPr/>
          </p:nvSpPr>
          <p:spPr bwMode="auto">
            <a:xfrm>
              <a:off x="4367597" y="1988259"/>
              <a:ext cx="445253" cy="1007082"/>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6" name="Oval 24"/>
            <p:cNvSpPr>
              <a:spLocks noChangeArrowheads="1"/>
            </p:cNvSpPr>
            <p:nvPr/>
          </p:nvSpPr>
          <p:spPr bwMode="auto">
            <a:xfrm>
              <a:off x="3932059" y="1829586"/>
              <a:ext cx="880791" cy="3173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7" name="Oval 25"/>
            <p:cNvSpPr>
              <a:spLocks noChangeArrowheads="1"/>
            </p:cNvSpPr>
            <p:nvPr/>
          </p:nvSpPr>
          <p:spPr bwMode="auto">
            <a:xfrm>
              <a:off x="4021110" y="1871683"/>
              <a:ext cx="702690" cy="210483"/>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8" name="Freeform 26"/>
            <p:cNvSpPr>
              <a:spLocks/>
            </p:cNvSpPr>
            <p:nvPr/>
          </p:nvSpPr>
          <p:spPr bwMode="auto">
            <a:xfrm>
              <a:off x="4021110" y="1871683"/>
              <a:ext cx="702690" cy="171625"/>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29" name="Freeform 27"/>
            <p:cNvSpPr>
              <a:spLocks noEditPoints="1"/>
            </p:cNvSpPr>
            <p:nvPr/>
          </p:nvSpPr>
          <p:spPr bwMode="auto">
            <a:xfrm>
              <a:off x="4051873" y="2344461"/>
              <a:ext cx="641164" cy="361060"/>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0" name="Freeform 28"/>
            <p:cNvSpPr>
              <a:spLocks/>
            </p:cNvSpPr>
            <p:nvPr/>
          </p:nvSpPr>
          <p:spPr bwMode="auto">
            <a:xfrm>
              <a:off x="4132828" y="2409225"/>
              <a:ext cx="153815" cy="229913"/>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1" name="Freeform 29"/>
            <p:cNvSpPr>
              <a:spLocks/>
            </p:cNvSpPr>
            <p:nvPr/>
          </p:nvSpPr>
          <p:spPr bwMode="auto">
            <a:xfrm>
              <a:off x="4503602" y="2402749"/>
              <a:ext cx="89051" cy="85812"/>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2" name="Freeform 30"/>
            <p:cNvSpPr>
              <a:spLocks/>
            </p:cNvSpPr>
            <p:nvPr/>
          </p:nvSpPr>
          <p:spPr bwMode="auto">
            <a:xfrm>
              <a:off x="4501983" y="2550087"/>
              <a:ext cx="105242" cy="93908"/>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9" name="Group 108"/>
          <p:cNvGrpSpPr/>
          <p:nvPr/>
        </p:nvGrpSpPr>
        <p:grpSpPr>
          <a:xfrm>
            <a:off x="3779864" y="3688316"/>
            <a:ext cx="1186801" cy="1094514"/>
            <a:chOff x="3779864" y="3688316"/>
            <a:chExt cx="1186801" cy="1094514"/>
          </a:xfrm>
        </p:grpSpPr>
        <p:sp>
          <p:nvSpPr>
            <p:cNvPr id="33" name="Freeform 31"/>
            <p:cNvSpPr>
              <a:spLocks/>
            </p:cNvSpPr>
            <p:nvPr/>
          </p:nvSpPr>
          <p:spPr bwMode="auto">
            <a:xfrm>
              <a:off x="3983870" y="4556156"/>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4" name="Freeform 32"/>
            <p:cNvSpPr>
              <a:spLocks noEditPoints="1"/>
            </p:cNvSpPr>
            <p:nvPr/>
          </p:nvSpPr>
          <p:spPr bwMode="auto">
            <a:xfrm>
              <a:off x="3779864" y="3688316"/>
              <a:ext cx="1186801"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5" name="Freeform 33"/>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6" name="Freeform 34"/>
            <p:cNvSpPr>
              <a:spLocks/>
            </p:cNvSpPr>
            <p:nvPr/>
          </p:nvSpPr>
          <p:spPr bwMode="auto">
            <a:xfrm>
              <a:off x="3868914" y="3778986"/>
              <a:ext cx="1005462" cy="684880"/>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7" name="Freeform 35"/>
            <p:cNvSpPr>
              <a:spLocks/>
            </p:cNvSpPr>
            <p:nvPr/>
          </p:nvSpPr>
          <p:spPr bwMode="auto">
            <a:xfrm>
              <a:off x="3779864" y="3688316"/>
              <a:ext cx="1113942"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8" name="Freeform 36"/>
            <p:cNvSpPr>
              <a:spLocks/>
            </p:cNvSpPr>
            <p:nvPr/>
          </p:nvSpPr>
          <p:spPr bwMode="auto">
            <a:xfrm>
              <a:off x="3868914" y="3778986"/>
              <a:ext cx="919650" cy="684880"/>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39" name="Rectangle 37"/>
            <p:cNvSpPr>
              <a:spLocks noChangeArrowheads="1"/>
            </p:cNvSpPr>
            <p:nvPr/>
          </p:nvSpPr>
          <p:spPr bwMode="auto">
            <a:xfrm>
              <a:off x="3983870" y="4711589"/>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0" name="Oval 38"/>
            <p:cNvSpPr>
              <a:spLocks noChangeArrowheads="1"/>
            </p:cNvSpPr>
            <p:nvPr/>
          </p:nvSpPr>
          <p:spPr bwMode="auto">
            <a:xfrm>
              <a:off x="4351406" y="3720699"/>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1" name="Freeform 39"/>
            <p:cNvSpPr>
              <a:spLocks/>
            </p:cNvSpPr>
            <p:nvPr/>
          </p:nvSpPr>
          <p:spPr bwMode="auto">
            <a:xfrm>
              <a:off x="4157114" y="3858322"/>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2" name="Freeform 40"/>
            <p:cNvSpPr>
              <a:spLocks/>
            </p:cNvSpPr>
            <p:nvPr/>
          </p:nvSpPr>
          <p:spPr bwMode="auto">
            <a:xfrm>
              <a:off x="4127970" y="4028328"/>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3" name="Freeform 41"/>
            <p:cNvSpPr>
              <a:spLocks/>
            </p:cNvSpPr>
            <p:nvPr/>
          </p:nvSpPr>
          <p:spPr bwMode="auto">
            <a:xfrm>
              <a:off x="4395122" y="4029947"/>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grpSp>
        <p:nvGrpSpPr>
          <p:cNvPr id="108" name="Group 107"/>
          <p:cNvGrpSpPr/>
          <p:nvPr/>
        </p:nvGrpSpPr>
        <p:grpSpPr>
          <a:xfrm>
            <a:off x="1325306" y="3751461"/>
            <a:ext cx="1136609" cy="969843"/>
            <a:chOff x="1325306" y="3751461"/>
            <a:chExt cx="1136609" cy="969843"/>
          </a:xfrm>
        </p:grpSpPr>
        <p:sp>
          <p:nvSpPr>
            <p:cNvPr id="44" name="Freeform 42"/>
            <p:cNvSpPr>
              <a:spLocks/>
            </p:cNvSpPr>
            <p:nvPr/>
          </p:nvSpPr>
          <p:spPr bwMode="auto">
            <a:xfrm>
              <a:off x="1325306" y="3924705"/>
              <a:ext cx="1136609" cy="796599"/>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5" name="Freeform 43"/>
            <p:cNvSpPr>
              <a:spLocks/>
            </p:cNvSpPr>
            <p:nvPr/>
          </p:nvSpPr>
          <p:spPr bwMode="auto">
            <a:xfrm>
              <a:off x="1325306" y="3751461"/>
              <a:ext cx="1136609" cy="173244"/>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6" name="Rectangle 44"/>
            <p:cNvSpPr>
              <a:spLocks noChangeArrowheads="1"/>
            </p:cNvSpPr>
            <p:nvPr/>
          </p:nvSpPr>
          <p:spPr bwMode="auto">
            <a:xfrm>
              <a:off x="166046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7" name="Rectangle 45"/>
            <p:cNvSpPr>
              <a:spLocks noChangeArrowheads="1"/>
            </p:cNvSpPr>
            <p:nvPr/>
          </p:nvSpPr>
          <p:spPr bwMode="auto">
            <a:xfrm>
              <a:off x="166046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8" name="Rectangle 4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49" name="Rectangle 4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0" name="Rectangle 48"/>
            <p:cNvSpPr>
              <a:spLocks noChangeArrowheads="1"/>
            </p:cNvSpPr>
            <p:nvPr/>
          </p:nvSpPr>
          <p:spPr bwMode="auto">
            <a:xfrm>
              <a:off x="166046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1" name="Rectangle 49"/>
            <p:cNvSpPr>
              <a:spLocks noChangeArrowheads="1"/>
            </p:cNvSpPr>
            <p:nvPr/>
          </p:nvSpPr>
          <p:spPr bwMode="auto">
            <a:xfrm>
              <a:off x="1660460"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2" name="Rectangle 50"/>
            <p:cNvSpPr>
              <a:spLocks noChangeArrowheads="1"/>
            </p:cNvSpPr>
            <p:nvPr/>
          </p:nvSpPr>
          <p:spPr bwMode="auto">
            <a:xfrm>
              <a:off x="1913040"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3" name="Rectangle 51"/>
            <p:cNvSpPr>
              <a:spLocks noChangeArrowheads="1"/>
            </p:cNvSpPr>
            <p:nvPr/>
          </p:nvSpPr>
          <p:spPr bwMode="auto">
            <a:xfrm>
              <a:off x="1913040"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4" name="Rectangle 52"/>
            <p:cNvSpPr>
              <a:spLocks noChangeArrowheads="1"/>
            </p:cNvSpPr>
            <p:nvPr/>
          </p:nvSpPr>
          <p:spPr bwMode="auto">
            <a:xfrm>
              <a:off x="1913040"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5" name="Rectangle 53"/>
            <p:cNvSpPr>
              <a:spLocks noChangeArrowheads="1"/>
            </p:cNvSpPr>
            <p:nvPr/>
          </p:nvSpPr>
          <p:spPr bwMode="auto">
            <a:xfrm>
              <a:off x="191304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6" name="Rectangle 54"/>
            <p:cNvSpPr>
              <a:spLocks noChangeArrowheads="1"/>
            </p:cNvSpPr>
            <p:nvPr/>
          </p:nvSpPr>
          <p:spPr bwMode="auto">
            <a:xfrm>
              <a:off x="191304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7" name="Rectangle 55"/>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8" name="Rectangle 56"/>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59" name="Rectangle 57"/>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0" name="Rectangle 58"/>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1" name="Rectangle 59"/>
            <p:cNvSpPr>
              <a:spLocks noChangeArrowheads="1"/>
            </p:cNvSpPr>
            <p:nvPr/>
          </p:nvSpPr>
          <p:spPr bwMode="auto">
            <a:xfrm>
              <a:off x="140949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2" name="Rectangle 60"/>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3" name="Rectangle 61"/>
            <p:cNvSpPr>
              <a:spLocks noChangeArrowheads="1"/>
            </p:cNvSpPr>
            <p:nvPr/>
          </p:nvSpPr>
          <p:spPr bwMode="auto">
            <a:xfrm>
              <a:off x="140949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4" name="Rectangle 62"/>
            <p:cNvSpPr>
              <a:spLocks noChangeArrowheads="1"/>
            </p:cNvSpPr>
            <p:nvPr/>
          </p:nvSpPr>
          <p:spPr bwMode="auto">
            <a:xfrm>
              <a:off x="1409499" y="4510821"/>
              <a:ext cx="210483" cy="124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5" name="Rectangle 63"/>
            <p:cNvSpPr>
              <a:spLocks noChangeArrowheads="1"/>
            </p:cNvSpPr>
            <p:nvPr/>
          </p:nvSpPr>
          <p:spPr bwMode="auto">
            <a:xfrm>
              <a:off x="166046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6" name="Rectangle 64"/>
            <p:cNvSpPr>
              <a:spLocks noChangeArrowheads="1"/>
            </p:cNvSpPr>
            <p:nvPr/>
          </p:nvSpPr>
          <p:spPr bwMode="auto">
            <a:xfrm>
              <a:off x="1913040"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7" name="Rectangle 65"/>
            <p:cNvSpPr>
              <a:spLocks noChangeArrowheads="1"/>
            </p:cNvSpPr>
            <p:nvPr/>
          </p:nvSpPr>
          <p:spPr bwMode="auto">
            <a:xfrm>
              <a:off x="2167239" y="4340815"/>
              <a:ext cx="210483" cy="127909"/>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8" name="Rectangle 66"/>
            <p:cNvSpPr>
              <a:spLocks noChangeArrowheads="1"/>
            </p:cNvSpPr>
            <p:nvPr/>
          </p:nvSpPr>
          <p:spPr bwMode="auto">
            <a:xfrm>
              <a:off x="216723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69" name="Rectangle 67"/>
            <p:cNvSpPr>
              <a:spLocks noChangeArrowheads="1"/>
            </p:cNvSpPr>
            <p:nvPr/>
          </p:nvSpPr>
          <p:spPr bwMode="auto">
            <a:xfrm>
              <a:off x="216723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0" name="Rectangle 68"/>
            <p:cNvSpPr>
              <a:spLocks noChangeArrowheads="1"/>
            </p:cNvSpPr>
            <p:nvPr/>
          </p:nvSpPr>
          <p:spPr bwMode="auto">
            <a:xfrm>
              <a:off x="2167239" y="4510821"/>
              <a:ext cx="210483" cy="12467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1" name="Freeform 69"/>
            <p:cNvSpPr>
              <a:spLocks noEditPoints="1"/>
            </p:cNvSpPr>
            <p:nvPr/>
          </p:nvSpPr>
          <p:spPr bwMode="auto">
            <a:xfrm>
              <a:off x="1360926" y="3751461"/>
              <a:ext cx="956889"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2" name="Freeform 70"/>
            <p:cNvSpPr>
              <a:spLocks/>
            </p:cNvSpPr>
            <p:nvPr/>
          </p:nvSpPr>
          <p:spPr bwMode="auto">
            <a:xfrm>
              <a:off x="1626459" y="3751461"/>
              <a:ext cx="37239"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3" name="Freeform 71"/>
            <p:cNvSpPr>
              <a:spLocks/>
            </p:cNvSpPr>
            <p:nvPr/>
          </p:nvSpPr>
          <p:spPr bwMode="auto">
            <a:xfrm>
              <a:off x="1364164" y="4721304"/>
              <a:ext cx="56669"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4" name="Freeform 72"/>
            <p:cNvSpPr>
              <a:spLocks noEditPoints="1"/>
            </p:cNvSpPr>
            <p:nvPr/>
          </p:nvSpPr>
          <p:spPr bwMode="auto">
            <a:xfrm>
              <a:off x="1325306" y="3924705"/>
              <a:ext cx="830599" cy="796599"/>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5" name="Freeform 73"/>
            <p:cNvSpPr>
              <a:spLocks/>
            </p:cNvSpPr>
            <p:nvPr/>
          </p:nvSpPr>
          <p:spPr bwMode="auto">
            <a:xfrm>
              <a:off x="1325306" y="3751461"/>
              <a:ext cx="989271" cy="173244"/>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6" name="Freeform 74"/>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7" name="Freeform 75"/>
            <p:cNvSpPr>
              <a:spLocks/>
            </p:cNvSpPr>
            <p:nvPr/>
          </p:nvSpPr>
          <p:spPr bwMode="auto">
            <a:xfrm>
              <a:off x="1660460" y="4172428"/>
              <a:ext cx="210483" cy="127909"/>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8" name="Rectangle 76"/>
            <p:cNvSpPr>
              <a:spLocks noChangeArrowheads="1"/>
            </p:cNvSpPr>
            <p:nvPr/>
          </p:nvSpPr>
          <p:spPr bwMode="auto">
            <a:xfrm>
              <a:off x="1660460"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79" name="Rectangle 77"/>
            <p:cNvSpPr>
              <a:spLocks noChangeArrowheads="1"/>
            </p:cNvSpPr>
            <p:nvPr/>
          </p:nvSpPr>
          <p:spPr bwMode="auto">
            <a:xfrm>
              <a:off x="1660460"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0" name="Freeform 78"/>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1" name="Freeform 79"/>
            <p:cNvSpPr>
              <a:spLocks/>
            </p:cNvSpPr>
            <p:nvPr/>
          </p:nvSpPr>
          <p:spPr bwMode="auto">
            <a:xfrm>
              <a:off x="1660460" y="4340815"/>
              <a:ext cx="110099" cy="118195"/>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2" name="Freeform 80"/>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3" name="Freeform 81"/>
            <p:cNvSpPr>
              <a:spLocks/>
            </p:cNvSpPr>
            <p:nvPr/>
          </p:nvSpPr>
          <p:spPr bwMode="auto">
            <a:xfrm>
              <a:off x="1913040" y="4172428"/>
              <a:ext cx="12953" cy="12953"/>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4" name="Freeform 82"/>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5" name="Freeform 83"/>
            <p:cNvSpPr>
              <a:spLocks/>
            </p:cNvSpPr>
            <p:nvPr/>
          </p:nvSpPr>
          <p:spPr bwMode="auto">
            <a:xfrm>
              <a:off x="1913040" y="4004042"/>
              <a:ext cx="168387" cy="126290"/>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6" name="Rectangle 84"/>
            <p:cNvSpPr>
              <a:spLocks noChangeArrowheads="1"/>
            </p:cNvSpPr>
            <p:nvPr/>
          </p:nvSpPr>
          <p:spPr bwMode="auto">
            <a:xfrm>
              <a:off x="1409499" y="4004042"/>
              <a:ext cx="210483" cy="1262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7" name="Rectangle 85"/>
            <p:cNvSpPr>
              <a:spLocks noChangeArrowheads="1"/>
            </p:cNvSpPr>
            <p:nvPr/>
          </p:nvSpPr>
          <p:spPr bwMode="auto">
            <a:xfrm>
              <a:off x="1409499" y="4004042"/>
              <a:ext cx="210483" cy="12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8" name="Rectangle 86"/>
            <p:cNvSpPr>
              <a:spLocks noChangeArrowheads="1"/>
            </p:cNvSpPr>
            <p:nvPr/>
          </p:nvSpPr>
          <p:spPr bwMode="auto">
            <a:xfrm>
              <a:off x="1409499" y="4172428"/>
              <a:ext cx="210483" cy="1279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89" name="Rectangle 87"/>
            <p:cNvSpPr>
              <a:spLocks noChangeArrowheads="1"/>
            </p:cNvSpPr>
            <p:nvPr/>
          </p:nvSpPr>
          <p:spPr bwMode="auto">
            <a:xfrm>
              <a:off x="1409499" y="4172428"/>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0" name="Rectangle 88"/>
            <p:cNvSpPr>
              <a:spLocks noChangeArrowheads="1"/>
            </p:cNvSpPr>
            <p:nvPr/>
          </p:nvSpPr>
          <p:spPr bwMode="auto">
            <a:xfrm>
              <a:off x="1409499" y="4340815"/>
              <a:ext cx="210483" cy="127909"/>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1" name="Rectangle 89"/>
            <p:cNvSpPr>
              <a:spLocks noChangeArrowheads="1"/>
            </p:cNvSpPr>
            <p:nvPr/>
          </p:nvSpPr>
          <p:spPr bwMode="auto">
            <a:xfrm>
              <a:off x="1409499" y="4340815"/>
              <a:ext cx="210483" cy="12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2" name="Freeform 90"/>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93" name="Freeform 91"/>
            <p:cNvSpPr>
              <a:spLocks/>
            </p:cNvSpPr>
            <p:nvPr/>
          </p:nvSpPr>
          <p:spPr bwMode="auto">
            <a:xfrm>
              <a:off x="1409499" y="4510821"/>
              <a:ext cx="205626" cy="124671"/>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grpSp>
      <p:sp>
        <p:nvSpPr>
          <p:cNvPr id="99" name="Freeform 97"/>
          <p:cNvSpPr>
            <a:spLocks/>
          </p:cNvSpPr>
          <p:nvPr/>
        </p:nvSpPr>
        <p:spPr bwMode="auto">
          <a:xfrm>
            <a:off x="2810022" y="2065975"/>
            <a:ext cx="145719" cy="25906"/>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0" name="Freeform 98"/>
          <p:cNvSpPr>
            <a:spLocks/>
          </p:cNvSpPr>
          <p:nvPr/>
        </p:nvSpPr>
        <p:spPr bwMode="auto">
          <a:xfrm>
            <a:off x="2810022" y="2065975"/>
            <a:ext cx="45335" cy="25906"/>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1" name="Freeform 99"/>
          <p:cNvSpPr>
            <a:spLocks/>
          </p:cNvSpPr>
          <p:nvPr/>
        </p:nvSpPr>
        <p:spPr bwMode="auto">
          <a:xfrm>
            <a:off x="2876405" y="2065975"/>
            <a:ext cx="12953" cy="25906"/>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2" name="Freeform 100"/>
          <p:cNvSpPr>
            <a:spLocks/>
          </p:cNvSpPr>
          <p:nvPr/>
        </p:nvSpPr>
        <p:spPr bwMode="auto">
          <a:xfrm>
            <a:off x="2910406" y="2065975"/>
            <a:ext cx="45335" cy="25906"/>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3" name="Freeform 101"/>
          <p:cNvSpPr>
            <a:spLocks/>
          </p:cNvSpPr>
          <p:nvPr/>
        </p:nvSpPr>
        <p:spPr bwMode="auto">
          <a:xfrm>
            <a:off x="2852118" y="2065975"/>
            <a:ext cx="25906" cy="25906"/>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4" name="Freeform 102"/>
          <p:cNvSpPr>
            <a:spLocks/>
          </p:cNvSpPr>
          <p:nvPr/>
        </p:nvSpPr>
        <p:spPr bwMode="auto">
          <a:xfrm>
            <a:off x="2750115" y="2035213"/>
            <a:ext cx="123052" cy="89051"/>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5" name="Freeform 103"/>
          <p:cNvSpPr>
            <a:spLocks/>
          </p:cNvSpPr>
          <p:nvPr/>
        </p:nvSpPr>
        <p:spPr bwMode="auto">
          <a:xfrm>
            <a:off x="2887739" y="2065975"/>
            <a:ext cx="27525" cy="25906"/>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6" name="Freeform 104"/>
          <p:cNvSpPr>
            <a:spLocks/>
          </p:cNvSpPr>
          <p:nvPr/>
        </p:nvSpPr>
        <p:spPr bwMode="auto">
          <a:xfrm>
            <a:off x="2894215" y="2035213"/>
            <a:ext cx="124671" cy="89051"/>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sp>
        <p:nvSpPr>
          <p:cNvPr id="107" name="Freeform 105"/>
          <p:cNvSpPr>
            <a:spLocks noEditPoints="1"/>
          </p:cNvSpPr>
          <p:nvPr/>
        </p:nvSpPr>
        <p:spPr bwMode="auto">
          <a:xfrm>
            <a:off x="2701542" y="1897589"/>
            <a:ext cx="364298" cy="364298"/>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00B0F0"/>
              </a:solidFill>
            </a:endParaRPr>
          </a:p>
        </p:txBody>
      </p:sp>
      <p:pic>
        <p:nvPicPr>
          <p:cNvPr id="110" name="Picture 109"/>
          <p:cNvPicPr>
            <a:picLocks noChangeAspect="1"/>
          </p:cNvPicPr>
          <p:nvPr/>
        </p:nvPicPr>
        <p:blipFill>
          <a:blip r:embed="rId3"/>
          <a:stretch>
            <a:fillRect/>
          </a:stretch>
        </p:blipFill>
        <p:spPr>
          <a:xfrm>
            <a:off x="2781255" y="2638328"/>
            <a:ext cx="780290" cy="780290"/>
          </a:xfrm>
          <a:prstGeom prst="rect">
            <a:avLst/>
          </a:prstGeom>
        </p:spPr>
      </p:pic>
      <p:sp>
        <p:nvSpPr>
          <p:cNvPr id="111" name="Rectangle 92">
            <a:extLst>
              <a:ext uri="{FF2B5EF4-FFF2-40B4-BE49-F238E27FC236}">
                <a16:creationId xmlns:a16="http://schemas.microsoft.com/office/drawing/2014/main" id="{01DA3418-DE1E-7F4E-9833-051D9ADBBF84}"/>
              </a:ext>
            </a:extLst>
          </p:cNvPr>
          <p:cNvSpPr>
            <a:spLocks noChangeArrowheads="1"/>
          </p:cNvSpPr>
          <p:nvPr/>
        </p:nvSpPr>
        <p:spPr bwMode="auto">
          <a:xfrm>
            <a:off x="2408484" y="3387163"/>
            <a:ext cx="1460430" cy="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32597"/>
            <a:r>
              <a:rPr lang="en-US" altLang="en-US" sz="1428" b="1" dirty="0">
                <a:solidFill>
                  <a:schemeClr val="bg1"/>
                </a:solidFill>
                <a:latin typeface="Segoe UI Semibold" panose="020B0702040204020203" pitchFamily="34" charset="0"/>
              </a:rPr>
              <a:t>RESOURCE GROUP</a:t>
            </a:r>
            <a:endParaRPr lang="en-US" altLang="en-US" sz="1836" dirty="0">
              <a:solidFill>
                <a:schemeClr val="bg1"/>
              </a:solidFill>
            </a:endParaRPr>
          </a:p>
        </p:txBody>
      </p:sp>
    </p:spTree>
    <p:extLst>
      <p:ext uri="{BB962C8B-B14F-4D97-AF65-F5344CB8AC3E}">
        <p14:creationId xmlns:p14="http://schemas.microsoft.com/office/powerpoint/2010/main" val="1242948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gtEl>
                                        <p:attrNameLst>
                                          <p:attrName>style.visibility</p:attrName>
                                        </p:attrNameLst>
                                      </p:cBhvr>
                                      <p:to>
                                        <p:strVal val="visible"/>
                                      </p:to>
                                    </p:set>
                                    <p:animEffect transition="in" filter="fade">
                                      <p:cBhvr>
                                        <p:cTn id="11" dur="500"/>
                                        <p:tgtEl>
                                          <p:spTgt spid="10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9"/>
                                        </p:tgtEl>
                                        <p:attrNameLst>
                                          <p:attrName>style.visibility</p:attrName>
                                        </p:attrNameLst>
                                      </p:cBhvr>
                                      <p:to>
                                        <p:strVal val="visible"/>
                                      </p:to>
                                    </p:set>
                                    <p:animEffect transition="in" filter="fade">
                                      <p:cBhvr>
                                        <p:cTn id="15" dur="500"/>
                                        <p:tgtEl>
                                          <p:spTgt spid="10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7" y="117839"/>
            <a:ext cx="11752263" cy="935842"/>
          </a:xfrm>
        </p:spPr>
        <p:txBody>
          <a:bodyPr/>
          <a:lstStyle/>
          <a:p>
            <a:r>
              <a:rPr lang="en-US" dirty="0">
                <a:solidFill>
                  <a:schemeClr val="bg1"/>
                </a:solidFill>
              </a:rPr>
              <a:t>JSON files—simpler than they look</a:t>
            </a:r>
            <a:br>
              <a:rPr lang="en-US" dirty="0"/>
            </a:br>
            <a:r>
              <a:rPr lang="en-US" sz="2800" spc="0" dirty="0">
                <a:gradFill>
                  <a:gsLst>
                    <a:gs pos="2917">
                      <a:schemeClr val="tx1"/>
                    </a:gs>
                    <a:gs pos="30000">
                      <a:schemeClr val="tx1"/>
                    </a:gs>
                  </a:gsLst>
                  <a:lin ang="5400000" scaled="0"/>
                </a:gradFill>
                <a:latin typeface="+mn-lt"/>
              </a:rPr>
              <a:t>Schema, content version, parameters, variables, resources, and outputs</a:t>
            </a:r>
            <a:endParaRPr lang="en-US" sz="2800" spc="0" dirty="0">
              <a:latin typeface="+mn-lt"/>
            </a:endParaRPr>
          </a:p>
        </p:txBody>
      </p:sp>
      <p:sp>
        <p:nvSpPr>
          <p:cNvPr id="4" name="Content Placeholder 3"/>
          <p:cNvSpPr>
            <a:spLocks noGrp="1"/>
          </p:cNvSpPr>
          <p:nvPr>
            <p:ph sz="quarter" idx="10"/>
          </p:nvPr>
        </p:nvSpPr>
        <p:spPr/>
        <p:txBody>
          <a:bodyPr/>
          <a:lstStyle/>
          <a:p>
            <a:endParaRPr lang="en-US"/>
          </a:p>
        </p:txBody>
      </p:sp>
      <p:pic>
        <p:nvPicPr>
          <p:cNvPr id="2" name="Picture 1"/>
          <p:cNvPicPr>
            <a:picLocks noChangeAspect="1"/>
          </p:cNvPicPr>
          <p:nvPr/>
        </p:nvPicPr>
        <p:blipFill>
          <a:blip r:embed="rId3"/>
          <a:stretch>
            <a:fillRect/>
          </a:stretch>
        </p:blipFill>
        <p:spPr>
          <a:xfrm>
            <a:off x="481276" y="1587380"/>
            <a:ext cx="10124434" cy="5048645"/>
          </a:xfrm>
          <a:prstGeom prst="rect">
            <a:avLst/>
          </a:prstGeom>
          <a:ln>
            <a:solidFill>
              <a:schemeClr val="tx1">
                <a:lumMod val="50000"/>
              </a:schemeClr>
            </a:solidFill>
          </a:ln>
        </p:spPr>
      </p:pic>
      <p:pic>
        <p:nvPicPr>
          <p:cNvPr id="10" name="Picture 2"/>
          <p:cNvPicPr>
            <a:picLocks noChangeAspect="1"/>
          </p:cNvPicPr>
          <p:nvPr/>
        </p:nvPicPr>
        <p:blipFill>
          <a:blip r:embed="rId4"/>
          <a:stretch>
            <a:fillRect/>
          </a:stretch>
        </p:blipFill>
        <p:spPr>
          <a:xfrm>
            <a:off x="563769" y="3388754"/>
            <a:ext cx="11463131" cy="752583"/>
          </a:xfrm>
          <a:prstGeom prst="rect">
            <a:avLst/>
          </a:prstGeom>
          <a:ln w="38100">
            <a:solidFill>
              <a:schemeClr val="bg2">
                <a:lumMod val="10000"/>
              </a:schemeClr>
            </a:solidFill>
          </a:ln>
        </p:spPr>
      </p:pic>
      <p:pic>
        <p:nvPicPr>
          <p:cNvPr id="13" name="Picture 4"/>
          <p:cNvPicPr>
            <a:picLocks noChangeAspect="1"/>
          </p:cNvPicPr>
          <p:nvPr/>
        </p:nvPicPr>
        <p:blipFill>
          <a:blip r:embed="rId5"/>
          <a:stretch>
            <a:fillRect/>
          </a:stretch>
        </p:blipFill>
        <p:spPr>
          <a:xfrm>
            <a:off x="1269999" y="3260621"/>
            <a:ext cx="9153763" cy="3430528"/>
          </a:xfrm>
          <a:prstGeom prst="rect">
            <a:avLst/>
          </a:prstGeom>
          <a:ln w="38100">
            <a:solidFill>
              <a:schemeClr val="tx1">
                <a:lumMod val="50000"/>
              </a:schemeClr>
            </a:solidFill>
          </a:ln>
        </p:spPr>
      </p:pic>
      <p:pic>
        <p:nvPicPr>
          <p:cNvPr id="14" name="Picture 5"/>
          <p:cNvPicPr>
            <a:picLocks noChangeAspect="1"/>
          </p:cNvPicPr>
          <p:nvPr/>
        </p:nvPicPr>
        <p:blipFill>
          <a:blip r:embed="rId6"/>
          <a:stretch>
            <a:fillRect/>
          </a:stretch>
        </p:blipFill>
        <p:spPr>
          <a:xfrm>
            <a:off x="481276" y="3388754"/>
            <a:ext cx="11647045" cy="2905189"/>
          </a:xfrm>
          <a:prstGeom prst="rect">
            <a:avLst/>
          </a:prstGeom>
          <a:ln w="38100">
            <a:solidFill>
              <a:schemeClr val="tx1"/>
            </a:solidFill>
          </a:ln>
        </p:spPr>
      </p:pic>
      <p:pic>
        <p:nvPicPr>
          <p:cNvPr id="12" name="Picture 3"/>
          <p:cNvPicPr>
            <a:picLocks noChangeAspect="1"/>
          </p:cNvPicPr>
          <p:nvPr/>
        </p:nvPicPr>
        <p:blipFill>
          <a:blip r:embed="rId7"/>
          <a:stretch>
            <a:fillRect/>
          </a:stretch>
        </p:blipFill>
        <p:spPr>
          <a:xfrm>
            <a:off x="852467" y="2209616"/>
            <a:ext cx="7174035" cy="4426409"/>
          </a:xfrm>
          <a:prstGeom prst="rect">
            <a:avLst/>
          </a:prstGeom>
          <a:ln w="57150">
            <a:solidFill>
              <a:schemeClr val="tx1">
                <a:lumMod val="50000"/>
              </a:schemeClr>
            </a:solidFill>
          </a:ln>
        </p:spPr>
      </p:pic>
      <p:pic>
        <p:nvPicPr>
          <p:cNvPr id="15" name="Picture 6"/>
          <p:cNvPicPr>
            <a:picLocks noChangeAspect="1"/>
          </p:cNvPicPr>
          <p:nvPr/>
        </p:nvPicPr>
        <p:blipFill>
          <a:blip r:embed="rId8"/>
          <a:stretch>
            <a:fillRect/>
          </a:stretch>
        </p:blipFill>
        <p:spPr>
          <a:xfrm>
            <a:off x="1669186" y="1544229"/>
            <a:ext cx="4549845" cy="5407144"/>
          </a:xfrm>
          <a:prstGeom prst="rect">
            <a:avLst/>
          </a:prstGeom>
          <a:ln w="57150">
            <a:solidFill>
              <a:schemeClr val="tx1"/>
            </a:solidFill>
          </a:ln>
        </p:spPr>
      </p:pic>
      <p:pic>
        <p:nvPicPr>
          <p:cNvPr id="16" name="Picture 7"/>
          <p:cNvPicPr>
            <a:picLocks noChangeAspect="1"/>
          </p:cNvPicPr>
          <p:nvPr/>
        </p:nvPicPr>
        <p:blipFill>
          <a:blip r:embed="rId9"/>
          <a:stretch>
            <a:fillRect/>
          </a:stretch>
        </p:blipFill>
        <p:spPr>
          <a:xfrm>
            <a:off x="852467" y="3688967"/>
            <a:ext cx="10066667" cy="2304762"/>
          </a:xfrm>
          <a:prstGeom prst="rect">
            <a:avLst/>
          </a:prstGeom>
          <a:ln w="38100">
            <a:solidFill>
              <a:schemeClr val="tx1"/>
            </a:solidFill>
          </a:ln>
        </p:spPr>
      </p:pic>
    </p:spTree>
    <p:extLst>
      <p:ext uri="{BB962C8B-B14F-4D97-AF65-F5344CB8AC3E}">
        <p14:creationId xmlns:p14="http://schemas.microsoft.com/office/powerpoint/2010/main" val="3592625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00"/>
                                        <p:tgtEl>
                                          <p:spTgt spid="10"/>
                                        </p:tgtEl>
                                        <p:attrNameLst>
                                          <p:attrName>ppt_w</p:attrName>
                                        </p:attrNameLst>
                                      </p:cBhvr>
                                      <p:tavLst>
                                        <p:tav tm="0">
                                          <p:val>
                                            <p:strVal val="ppt_w"/>
                                          </p:val>
                                        </p:tav>
                                        <p:tav tm="100000">
                                          <p:val>
                                            <p:fltVal val="0"/>
                                          </p:val>
                                        </p:tav>
                                      </p:tavLst>
                                    </p:anim>
                                    <p:anim calcmode="lin" valueType="num">
                                      <p:cBhvr>
                                        <p:cTn id="14" dur="200"/>
                                        <p:tgtEl>
                                          <p:spTgt spid="10"/>
                                        </p:tgtEl>
                                        <p:attrNameLst>
                                          <p:attrName>ppt_h</p:attrName>
                                        </p:attrNameLst>
                                      </p:cBhvr>
                                      <p:tavLst>
                                        <p:tav tm="0">
                                          <p:val>
                                            <p:strVal val="ppt_h"/>
                                          </p:val>
                                        </p:tav>
                                        <p:tav tm="100000">
                                          <p:val>
                                            <p:fltVal val="0"/>
                                          </p:val>
                                        </p:tav>
                                      </p:tavLst>
                                    </p:anim>
                                    <p:animEffect transition="out" filter="fade">
                                      <p:cBhvr>
                                        <p:cTn id="15" dur="200"/>
                                        <p:tgtEl>
                                          <p:spTgt spid="10"/>
                                        </p:tgtEl>
                                      </p:cBhvr>
                                    </p:animEffect>
                                    <p:set>
                                      <p:cBhvr>
                                        <p:cTn id="16" dur="1" fill="hold">
                                          <p:stCondLst>
                                            <p:cond delay="199"/>
                                          </p:stCondLst>
                                        </p:cTn>
                                        <p:tgtEl>
                                          <p:spTgt spid="10"/>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p:cTn id="19" dur="650" fill="hold"/>
                                        <p:tgtEl>
                                          <p:spTgt spid="12"/>
                                        </p:tgtEl>
                                        <p:attrNameLst>
                                          <p:attrName>ppt_w</p:attrName>
                                        </p:attrNameLst>
                                      </p:cBhvr>
                                      <p:tavLst>
                                        <p:tav tm="0">
                                          <p:val>
                                            <p:fltVal val="0"/>
                                          </p:val>
                                        </p:tav>
                                        <p:tav tm="100000">
                                          <p:val>
                                            <p:strVal val="#ppt_w"/>
                                          </p:val>
                                        </p:tav>
                                      </p:tavLst>
                                    </p:anim>
                                    <p:anim calcmode="lin" valueType="num">
                                      <p:cBhvr>
                                        <p:cTn id="20" dur="650" fill="hold"/>
                                        <p:tgtEl>
                                          <p:spTgt spid="12"/>
                                        </p:tgtEl>
                                        <p:attrNameLst>
                                          <p:attrName>ppt_h</p:attrName>
                                        </p:attrNameLst>
                                      </p:cBhvr>
                                      <p:tavLst>
                                        <p:tav tm="0">
                                          <p:val>
                                            <p:fltVal val="0"/>
                                          </p:val>
                                        </p:tav>
                                        <p:tav tm="100000">
                                          <p:val>
                                            <p:strVal val="#ppt_h"/>
                                          </p:val>
                                        </p:tav>
                                      </p:tavLst>
                                    </p:anim>
                                    <p:animEffect transition="in" filter="fade">
                                      <p:cBhvr>
                                        <p:cTn id="21" dur="65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xit" presetSubtype="32" fill="hold" nodeType="clickEffect">
                                  <p:stCondLst>
                                    <p:cond delay="0"/>
                                  </p:stCondLst>
                                  <p:childTnLst>
                                    <p:anim calcmode="lin" valueType="num">
                                      <p:cBhvr>
                                        <p:cTn id="25" dur="200"/>
                                        <p:tgtEl>
                                          <p:spTgt spid="12"/>
                                        </p:tgtEl>
                                        <p:attrNameLst>
                                          <p:attrName>ppt_w</p:attrName>
                                        </p:attrNameLst>
                                      </p:cBhvr>
                                      <p:tavLst>
                                        <p:tav tm="0">
                                          <p:val>
                                            <p:strVal val="ppt_w"/>
                                          </p:val>
                                        </p:tav>
                                        <p:tav tm="100000">
                                          <p:val>
                                            <p:fltVal val="0"/>
                                          </p:val>
                                        </p:tav>
                                      </p:tavLst>
                                    </p:anim>
                                    <p:anim calcmode="lin" valueType="num">
                                      <p:cBhvr>
                                        <p:cTn id="26" dur="200"/>
                                        <p:tgtEl>
                                          <p:spTgt spid="12"/>
                                        </p:tgtEl>
                                        <p:attrNameLst>
                                          <p:attrName>ppt_h</p:attrName>
                                        </p:attrNameLst>
                                      </p:cBhvr>
                                      <p:tavLst>
                                        <p:tav tm="0">
                                          <p:val>
                                            <p:strVal val="ppt_h"/>
                                          </p:val>
                                        </p:tav>
                                        <p:tav tm="100000">
                                          <p:val>
                                            <p:fltVal val="0"/>
                                          </p:val>
                                        </p:tav>
                                      </p:tavLst>
                                    </p:anim>
                                    <p:animEffect transition="out" filter="fade">
                                      <p:cBhvr>
                                        <p:cTn id="27" dur="200"/>
                                        <p:tgtEl>
                                          <p:spTgt spid="12"/>
                                        </p:tgtEl>
                                      </p:cBhvr>
                                    </p:animEffect>
                                    <p:set>
                                      <p:cBhvr>
                                        <p:cTn id="28" dur="1" fill="hold">
                                          <p:stCondLst>
                                            <p:cond delay="199"/>
                                          </p:stCondLst>
                                        </p:cTn>
                                        <p:tgtEl>
                                          <p:spTgt spid="12"/>
                                        </p:tgtEl>
                                        <p:attrNameLst>
                                          <p:attrName>style.visibility</p:attrName>
                                        </p:attrNameLst>
                                      </p:cBhvr>
                                      <p:to>
                                        <p:strVal val="hidden"/>
                                      </p:to>
                                    </p:set>
                                  </p:childTnLst>
                                </p:cTn>
                              </p:par>
                              <p:par>
                                <p:cTn id="29" presetID="53" presetClass="entr" presetSubtype="16"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650" fill="hold"/>
                                        <p:tgtEl>
                                          <p:spTgt spid="13"/>
                                        </p:tgtEl>
                                        <p:attrNameLst>
                                          <p:attrName>ppt_w</p:attrName>
                                        </p:attrNameLst>
                                      </p:cBhvr>
                                      <p:tavLst>
                                        <p:tav tm="0">
                                          <p:val>
                                            <p:fltVal val="0"/>
                                          </p:val>
                                        </p:tav>
                                        <p:tav tm="100000">
                                          <p:val>
                                            <p:strVal val="#ppt_w"/>
                                          </p:val>
                                        </p:tav>
                                      </p:tavLst>
                                    </p:anim>
                                    <p:anim calcmode="lin" valueType="num">
                                      <p:cBhvr>
                                        <p:cTn id="32" dur="650" fill="hold"/>
                                        <p:tgtEl>
                                          <p:spTgt spid="13"/>
                                        </p:tgtEl>
                                        <p:attrNameLst>
                                          <p:attrName>ppt_h</p:attrName>
                                        </p:attrNameLst>
                                      </p:cBhvr>
                                      <p:tavLst>
                                        <p:tav tm="0">
                                          <p:val>
                                            <p:fltVal val="0"/>
                                          </p:val>
                                        </p:tav>
                                        <p:tav tm="100000">
                                          <p:val>
                                            <p:strVal val="#ppt_h"/>
                                          </p:val>
                                        </p:tav>
                                      </p:tavLst>
                                    </p:anim>
                                    <p:animEffect transition="in" filter="fade">
                                      <p:cBhvr>
                                        <p:cTn id="33" dur="65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nodeType="clickEffect">
                                  <p:stCondLst>
                                    <p:cond delay="0"/>
                                  </p:stCondLst>
                                  <p:childTnLst>
                                    <p:anim calcmode="lin" valueType="num">
                                      <p:cBhvr>
                                        <p:cTn id="37" dur="150"/>
                                        <p:tgtEl>
                                          <p:spTgt spid="13"/>
                                        </p:tgtEl>
                                        <p:attrNameLst>
                                          <p:attrName>ppt_w</p:attrName>
                                        </p:attrNameLst>
                                      </p:cBhvr>
                                      <p:tavLst>
                                        <p:tav tm="0">
                                          <p:val>
                                            <p:strVal val="ppt_w"/>
                                          </p:val>
                                        </p:tav>
                                        <p:tav tm="100000">
                                          <p:val>
                                            <p:fltVal val="0"/>
                                          </p:val>
                                        </p:tav>
                                      </p:tavLst>
                                    </p:anim>
                                    <p:anim calcmode="lin" valueType="num">
                                      <p:cBhvr>
                                        <p:cTn id="38" dur="150"/>
                                        <p:tgtEl>
                                          <p:spTgt spid="13"/>
                                        </p:tgtEl>
                                        <p:attrNameLst>
                                          <p:attrName>ppt_h</p:attrName>
                                        </p:attrNameLst>
                                      </p:cBhvr>
                                      <p:tavLst>
                                        <p:tav tm="0">
                                          <p:val>
                                            <p:strVal val="ppt_h"/>
                                          </p:val>
                                        </p:tav>
                                        <p:tav tm="100000">
                                          <p:val>
                                            <p:fltVal val="0"/>
                                          </p:val>
                                        </p:tav>
                                      </p:tavLst>
                                    </p:anim>
                                    <p:animEffect transition="out" filter="fade">
                                      <p:cBhvr>
                                        <p:cTn id="39" dur="150"/>
                                        <p:tgtEl>
                                          <p:spTgt spid="13"/>
                                        </p:tgtEl>
                                      </p:cBhvr>
                                    </p:animEffect>
                                    <p:set>
                                      <p:cBhvr>
                                        <p:cTn id="40" dur="1" fill="hold">
                                          <p:stCondLst>
                                            <p:cond delay="149"/>
                                          </p:stCondLst>
                                        </p:cTn>
                                        <p:tgtEl>
                                          <p:spTgt spid="13"/>
                                        </p:tgtEl>
                                        <p:attrNameLst>
                                          <p:attrName>style.visibility</p:attrName>
                                        </p:attrNameLst>
                                      </p:cBhvr>
                                      <p:to>
                                        <p:strVal val="hidden"/>
                                      </p:to>
                                    </p:set>
                                  </p:childTnLst>
                                </p:cTn>
                              </p:par>
                              <p:par>
                                <p:cTn id="41" presetID="53" presetClass="entr" presetSubtype="16"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650" fill="hold"/>
                                        <p:tgtEl>
                                          <p:spTgt spid="14"/>
                                        </p:tgtEl>
                                        <p:attrNameLst>
                                          <p:attrName>ppt_w</p:attrName>
                                        </p:attrNameLst>
                                      </p:cBhvr>
                                      <p:tavLst>
                                        <p:tav tm="0">
                                          <p:val>
                                            <p:fltVal val="0"/>
                                          </p:val>
                                        </p:tav>
                                        <p:tav tm="100000">
                                          <p:val>
                                            <p:strVal val="#ppt_w"/>
                                          </p:val>
                                        </p:tav>
                                      </p:tavLst>
                                    </p:anim>
                                    <p:anim calcmode="lin" valueType="num">
                                      <p:cBhvr>
                                        <p:cTn id="44" dur="650" fill="hold"/>
                                        <p:tgtEl>
                                          <p:spTgt spid="14"/>
                                        </p:tgtEl>
                                        <p:attrNameLst>
                                          <p:attrName>ppt_h</p:attrName>
                                        </p:attrNameLst>
                                      </p:cBhvr>
                                      <p:tavLst>
                                        <p:tav tm="0">
                                          <p:val>
                                            <p:fltVal val="0"/>
                                          </p:val>
                                        </p:tav>
                                        <p:tav tm="100000">
                                          <p:val>
                                            <p:strVal val="#ppt_h"/>
                                          </p:val>
                                        </p:tav>
                                      </p:tavLst>
                                    </p:anim>
                                    <p:animEffect transition="in" filter="fade">
                                      <p:cBhvr>
                                        <p:cTn id="45" dur="65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xit" presetSubtype="32" fill="hold" nodeType="clickEffect">
                                  <p:stCondLst>
                                    <p:cond delay="0"/>
                                  </p:stCondLst>
                                  <p:childTnLst>
                                    <p:anim calcmode="lin" valueType="num">
                                      <p:cBhvr>
                                        <p:cTn id="49" dur="150"/>
                                        <p:tgtEl>
                                          <p:spTgt spid="14"/>
                                        </p:tgtEl>
                                        <p:attrNameLst>
                                          <p:attrName>ppt_w</p:attrName>
                                        </p:attrNameLst>
                                      </p:cBhvr>
                                      <p:tavLst>
                                        <p:tav tm="0">
                                          <p:val>
                                            <p:strVal val="ppt_w"/>
                                          </p:val>
                                        </p:tav>
                                        <p:tav tm="100000">
                                          <p:val>
                                            <p:fltVal val="0"/>
                                          </p:val>
                                        </p:tav>
                                      </p:tavLst>
                                    </p:anim>
                                    <p:anim calcmode="lin" valueType="num">
                                      <p:cBhvr>
                                        <p:cTn id="50" dur="150"/>
                                        <p:tgtEl>
                                          <p:spTgt spid="14"/>
                                        </p:tgtEl>
                                        <p:attrNameLst>
                                          <p:attrName>ppt_h</p:attrName>
                                        </p:attrNameLst>
                                      </p:cBhvr>
                                      <p:tavLst>
                                        <p:tav tm="0">
                                          <p:val>
                                            <p:strVal val="ppt_h"/>
                                          </p:val>
                                        </p:tav>
                                        <p:tav tm="100000">
                                          <p:val>
                                            <p:fltVal val="0"/>
                                          </p:val>
                                        </p:tav>
                                      </p:tavLst>
                                    </p:anim>
                                    <p:animEffect transition="out" filter="fade">
                                      <p:cBhvr>
                                        <p:cTn id="51" dur="150"/>
                                        <p:tgtEl>
                                          <p:spTgt spid="14"/>
                                        </p:tgtEl>
                                      </p:cBhvr>
                                    </p:animEffect>
                                    <p:set>
                                      <p:cBhvr>
                                        <p:cTn id="52" dur="1" fill="hold">
                                          <p:stCondLst>
                                            <p:cond delay="149"/>
                                          </p:stCondLst>
                                        </p:cTn>
                                        <p:tgtEl>
                                          <p:spTgt spid="14"/>
                                        </p:tgtEl>
                                        <p:attrNameLst>
                                          <p:attrName>style.visibility</p:attrName>
                                        </p:attrNameLst>
                                      </p:cBhvr>
                                      <p:to>
                                        <p:strVal val="hidden"/>
                                      </p:to>
                                    </p:set>
                                  </p:childTnLst>
                                </p:cTn>
                              </p:par>
                              <p:par>
                                <p:cTn id="53" presetID="53" presetClass="entr" presetSubtype="16"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p:cTn id="55" dur="650" fill="hold"/>
                                        <p:tgtEl>
                                          <p:spTgt spid="15"/>
                                        </p:tgtEl>
                                        <p:attrNameLst>
                                          <p:attrName>ppt_w</p:attrName>
                                        </p:attrNameLst>
                                      </p:cBhvr>
                                      <p:tavLst>
                                        <p:tav tm="0">
                                          <p:val>
                                            <p:fltVal val="0"/>
                                          </p:val>
                                        </p:tav>
                                        <p:tav tm="100000">
                                          <p:val>
                                            <p:strVal val="#ppt_w"/>
                                          </p:val>
                                        </p:tav>
                                      </p:tavLst>
                                    </p:anim>
                                    <p:anim calcmode="lin" valueType="num">
                                      <p:cBhvr>
                                        <p:cTn id="56" dur="650" fill="hold"/>
                                        <p:tgtEl>
                                          <p:spTgt spid="15"/>
                                        </p:tgtEl>
                                        <p:attrNameLst>
                                          <p:attrName>ppt_h</p:attrName>
                                        </p:attrNameLst>
                                      </p:cBhvr>
                                      <p:tavLst>
                                        <p:tav tm="0">
                                          <p:val>
                                            <p:fltVal val="0"/>
                                          </p:val>
                                        </p:tav>
                                        <p:tav tm="100000">
                                          <p:val>
                                            <p:strVal val="#ppt_h"/>
                                          </p:val>
                                        </p:tav>
                                      </p:tavLst>
                                    </p:anim>
                                    <p:animEffect transition="in" filter="fade">
                                      <p:cBhvr>
                                        <p:cTn id="57" dur="65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xit" presetSubtype="32" fill="hold" nodeType="clickEffect">
                                  <p:stCondLst>
                                    <p:cond delay="0"/>
                                  </p:stCondLst>
                                  <p:childTnLst>
                                    <p:anim calcmode="lin" valueType="num">
                                      <p:cBhvr>
                                        <p:cTn id="61" dur="150"/>
                                        <p:tgtEl>
                                          <p:spTgt spid="15"/>
                                        </p:tgtEl>
                                        <p:attrNameLst>
                                          <p:attrName>ppt_w</p:attrName>
                                        </p:attrNameLst>
                                      </p:cBhvr>
                                      <p:tavLst>
                                        <p:tav tm="0">
                                          <p:val>
                                            <p:strVal val="ppt_w"/>
                                          </p:val>
                                        </p:tav>
                                        <p:tav tm="100000">
                                          <p:val>
                                            <p:fltVal val="0"/>
                                          </p:val>
                                        </p:tav>
                                      </p:tavLst>
                                    </p:anim>
                                    <p:anim calcmode="lin" valueType="num">
                                      <p:cBhvr>
                                        <p:cTn id="62" dur="150"/>
                                        <p:tgtEl>
                                          <p:spTgt spid="15"/>
                                        </p:tgtEl>
                                        <p:attrNameLst>
                                          <p:attrName>ppt_h</p:attrName>
                                        </p:attrNameLst>
                                      </p:cBhvr>
                                      <p:tavLst>
                                        <p:tav tm="0">
                                          <p:val>
                                            <p:strVal val="ppt_h"/>
                                          </p:val>
                                        </p:tav>
                                        <p:tav tm="100000">
                                          <p:val>
                                            <p:fltVal val="0"/>
                                          </p:val>
                                        </p:tav>
                                      </p:tavLst>
                                    </p:anim>
                                    <p:animEffect transition="out" filter="fade">
                                      <p:cBhvr>
                                        <p:cTn id="63" dur="150"/>
                                        <p:tgtEl>
                                          <p:spTgt spid="15"/>
                                        </p:tgtEl>
                                      </p:cBhvr>
                                    </p:animEffect>
                                    <p:set>
                                      <p:cBhvr>
                                        <p:cTn id="64" dur="1" fill="hold">
                                          <p:stCondLst>
                                            <p:cond delay="149"/>
                                          </p:stCondLst>
                                        </p:cTn>
                                        <p:tgtEl>
                                          <p:spTgt spid="15"/>
                                        </p:tgtEl>
                                        <p:attrNameLst>
                                          <p:attrName>style.visibility</p:attrName>
                                        </p:attrNameLst>
                                      </p:cBhvr>
                                      <p:to>
                                        <p:strVal val="hidden"/>
                                      </p:to>
                                    </p:set>
                                  </p:childTnLst>
                                </p:cTn>
                              </p:par>
                              <p:par>
                                <p:cTn id="65" presetID="53" presetClass="entr" presetSubtype="16"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650" fill="hold"/>
                                        <p:tgtEl>
                                          <p:spTgt spid="16"/>
                                        </p:tgtEl>
                                        <p:attrNameLst>
                                          <p:attrName>ppt_w</p:attrName>
                                        </p:attrNameLst>
                                      </p:cBhvr>
                                      <p:tavLst>
                                        <p:tav tm="0">
                                          <p:val>
                                            <p:fltVal val="0"/>
                                          </p:val>
                                        </p:tav>
                                        <p:tav tm="100000">
                                          <p:val>
                                            <p:strVal val="#ppt_w"/>
                                          </p:val>
                                        </p:tav>
                                      </p:tavLst>
                                    </p:anim>
                                    <p:anim calcmode="lin" valueType="num">
                                      <p:cBhvr>
                                        <p:cTn id="68" dur="650" fill="hold"/>
                                        <p:tgtEl>
                                          <p:spTgt spid="16"/>
                                        </p:tgtEl>
                                        <p:attrNameLst>
                                          <p:attrName>ppt_h</p:attrName>
                                        </p:attrNameLst>
                                      </p:cBhvr>
                                      <p:tavLst>
                                        <p:tav tm="0">
                                          <p:val>
                                            <p:fltVal val="0"/>
                                          </p:val>
                                        </p:tav>
                                        <p:tav tm="100000">
                                          <p:val>
                                            <p:strVal val="#ppt_h"/>
                                          </p:val>
                                        </p:tav>
                                      </p:tavLst>
                                    </p:anim>
                                    <p:animEffect transition="in" filter="fade">
                                      <p:cBhvr>
                                        <p:cTn id="69" dur="650"/>
                                        <p:tgtEl>
                                          <p:spTgt spid="16"/>
                                        </p:tgtEl>
                                      </p:cBhvr>
                                    </p:animEffect>
                                  </p:childTnLst>
                                </p:cTn>
                              </p:par>
                            </p:childTnLst>
                          </p:cTn>
                        </p:par>
                      </p:childTnLst>
                    </p:cTn>
                  </p:par>
                  <p:par>
                    <p:cTn id="70" fill="hold">
                      <p:stCondLst>
                        <p:cond delay="indefinite"/>
                      </p:stCondLst>
                      <p:childTnLst>
                        <p:par>
                          <p:cTn id="71" fill="hold">
                            <p:stCondLst>
                              <p:cond delay="0"/>
                            </p:stCondLst>
                            <p:childTnLst>
                              <p:par>
                                <p:cTn id="72" presetID="53" presetClass="exit" presetSubtype="32" fill="hold" nodeType="clickEffect">
                                  <p:stCondLst>
                                    <p:cond delay="0"/>
                                  </p:stCondLst>
                                  <p:childTnLst>
                                    <p:anim calcmode="lin" valueType="num">
                                      <p:cBhvr>
                                        <p:cTn id="73" dur="150"/>
                                        <p:tgtEl>
                                          <p:spTgt spid="16"/>
                                        </p:tgtEl>
                                        <p:attrNameLst>
                                          <p:attrName>ppt_w</p:attrName>
                                        </p:attrNameLst>
                                      </p:cBhvr>
                                      <p:tavLst>
                                        <p:tav tm="0">
                                          <p:val>
                                            <p:strVal val="ppt_w"/>
                                          </p:val>
                                        </p:tav>
                                        <p:tav tm="100000">
                                          <p:val>
                                            <p:fltVal val="0"/>
                                          </p:val>
                                        </p:tav>
                                      </p:tavLst>
                                    </p:anim>
                                    <p:anim calcmode="lin" valueType="num">
                                      <p:cBhvr>
                                        <p:cTn id="74" dur="150"/>
                                        <p:tgtEl>
                                          <p:spTgt spid="16"/>
                                        </p:tgtEl>
                                        <p:attrNameLst>
                                          <p:attrName>ppt_h</p:attrName>
                                        </p:attrNameLst>
                                      </p:cBhvr>
                                      <p:tavLst>
                                        <p:tav tm="0">
                                          <p:val>
                                            <p:strVal val="ppt_h"/>
                                          </p:val>
                                        </p:tav>
                                        <p:tav tm="100000">
                                          <p:val>
                                            <p:fltVal val="0"/>
                                          </p:val>
                                        </p:tav>
                                      </p:tavLst>
                                    </p:anim>
                                    <p:animEffect transition="out" filter="fade">
                                      <p:cBhvr>
                                        <p:cTn id="75" dur="150"/>
                                        <p:tgtEl>
                                          <p:spTgt spid="16"/>
                                        </p:tgtEl>
                                      </p:cBhvr>
                                    </p:animEffect>
                                    <p:set>
                                      <p:cBhvr>
                                        <p:cTn id="76" dur="1" fill="hold">
                                          <p:stCondLst>
                                            <p:cond delay="1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Template language expressions</a:t>
            </a:r>
            <a:endParaRPr lang="en-CA" dirty="0"/>
          </a:p>
        </p:txBody>
      </p:sp>
      <p:sp>
        <p:nvSpPr>
          <p:cNvPr id="3" name="Content Placeholder 2"/>
          <p:cNvSpPr>
            <a:spLocks noGrp="1"/>
          </p:cNvSpPr>
          <p:nvPr>
            <p:ph sz="quarter" idx="10"/>
          </p:nvPr>
        </p:nvSpPr>
        <p:spPr>
          <a:prstGeom prst="rect">
            <a:avLst/>
          </a:prstGeom>
        </p:spPr>
        <p:txBody>
          <a:bodyPr numCol="1" anchor="t"/>
          <a:lstStyle/>
          <a:p>
            <a:r>
              <a:rPr lang="en-US" sz="3200" b="1" dirty="0"/>
              <a:t>Extend JSON that is normally available in template</a:t>
            </a:r>
            <a:endParaRPr lang="en-US" sz="3200" dirty="0"/>
          </a:p>
          <a:p>
            <a:r>
              <a:rPr lang="en-US" sz="3200" b="1" dirty="0"/>
              <a:t>Enable values that are not strict literal values</a:t>
            </a:r>
            <a:endParaRPr lang="en-US" sz="3200" dirty="0"/>
          </a:p>
          <a:p>
            <a:r>
              <a:rPr lang="fr-CA" sz="3200" b="1" dirty="0"/>
              <a:t>Can </a:t>
            </a:r>
            <a:r>
              <a:rPr lang="fr-CA" sz="3200" b="1" dirty="0" err="1"/>
              <a:t>be</a:t>
            </a:r>
            <a:r>
              <a:rPr lang="fr-CA" sz="3200" b="1" dirty="0"/>
              <a:t> </a:t>
            </a:r>
            <a:r>
              <a:rPr lang="fr-CA" sz="3200" b="1" dirty="0" err="1"/>
              <a:t>placed</a:t>
            </a:r>
            <a:r>
              <a:rPr lang="fr-CA" sz="3200" b="1" dirty="0"/>
              <a:t> </a:t>
            </a:r>
            <a:r>
              <a:rPr lang="fr-CA" sz="3200" b="1" dirty="0" err="1"/>
              <a:t>anywhere</a:t>
            </a:r>
            <a:r>
              <a:rPr lang="fr-CA" sz="3200" b="1" dirty="0"/>
              <a:t> </a:t>
            </a:r>
            <a:r>
              <a:rPr lang="fr-CA" sz="3200" b="1" dirty="0" err="1"/>
              <a:t>there</a:t>
            </a:r>
            <a:r>
              <a:rPr lang="fr-CA" sz="3200" b="1" dirty="0"/>
              <a:t> </a:t>
            </a:r>
            <a:r>
              <a:rPr lang="fr-CA" sz="3200" b="1" dirty="0" err="1"/>
              <a:t>is</a:t>
            </a:r>
            <a:r>
              <a:rPr lang="fr-CA" sz="3200" b="1" dirty="0"/>
              <a:t> a JSON string</a:t>
            </a:r>
          </a:p>
          <a:p>
            <a:r>
              <a:rPr lang="en-US" sz="3200" b="1" dirty="0"/>
              <a:t>Expressions are enclosed with </a:t>
            </a:r>
            <a:r>
              <a:rPr lang="en-US" sz="3200" b="1" dirty="0" err="1"/>
              <a:t>brakets</a:t>
            </a:r>
            <a:r>
              <a:rPr lang="en-US" sz="3200" b="1" dirty="0"/>
              <a:t> [ ]</a:t>
            </a:r>
            <a:endParaRPr lang="en-US" sz="3200" dirty="0"/>
          </a:p>
          <a:p>
            <a:r>
              <a:rPr lang="en-US" sz="3200" b="1" dirty="0"/>
              <a:t>Evaluated at deployment time</a:t>
            </a:r>
          </a:p>
          <a:p>
            <a:r>
              <a:rPr lang="fr-CA" sz="3200" b="1" dirty="0" err="1"/>
              <a:t>Typically</a:t>
            </a:r>
            <a:r>
              <a:rPr lang="fr-CA" sz="3200" b="1" dirty="0"/>
              <a:t> </a:t>
            </a:r>
            <a:r>
              <a:rPr lang="fr-CA" sz="3200" b="1" dirty="0" err="1"/>
              <a:t>used</a:t>
            </a:r>
            <a:r>
              <a:rPr lang="fr-CA" sz="3200" b="1" dirty="0"/>
              <a:t> </a:t>
            </a:r>
            <a:r>
              <a:rPr lang="fr-CA" sz="3200" b="1" dirty="0" err="1"/>
              <a:t>with</a:t>
            </a:r>
            <a:r>
              <a:rPr lang="fr-CA" sz="3200" b="1" dirty="0"/>
              <a:t> </a:t>
            </a:r>
            <a:r>
              <a:rPr lang="fr-CA" sz="3200" b="1" dirty="0" err="1"/>
              <a:t>functions</a:t>
            </a:r>
            <a:r>
              <a:rPr lang="fr-CA" sz="3200" b="1" dirty="0"/>
              <a:t> to configure </a:t>
            </a:r>
            <a:r>
              <a:rPr lang="fr-CA" sz="3200" b="1" dirty="0" err="1"/>
              <a:t>deployment</a:t>
            </a:r>
            <a:endParaRPr lang="fr-CA" sz="3200" b="1" dirty="0"/>
          </a:p>
          <a:p>
            <a:r>
              <a:rPr lang="fr-CA" sz="3200" b="1" dirty="0"/>
              <a:t>Reference </a:t>
            </a:r>
            <a:r>
              <a:rPr lang="fr-CA" sz="3200" b="1" dirty="0" err="1"/>
              <a:t>properties</a:t>
            </a:r>
            <a:r>
              <a:rPr lang="fr-CA" sz="3200" b="1" dirty="0"/>
              <a:t> </a:t>
            </a:r>
            <a:r>
              <a:rPr lang="fr-CA" sz="3200" b="1" dirty="0" err="1"/>
              <a:t>using</a:t>
            </a:r>
            <a:r>
              <a:rPr lang="fr-CA" sz="3200" b="1" dirty="0"/>
              <a:t> dot (.) and [index] </a:t>
            </a:r>
            <a:r>
              <a:rPr lang="fr-CA" sz="3200" b="1" dirty="0" err="1"/>
              <a:t>operator</a:t>
            </a:r>
            <a:endParaRPr lang="en-US" sz="3200" dirty="0"/>
          </a:p>
        </p:txBody>
      </p:sp>
      <p:pic>
        <p:nvPicPr>
          <p:cNvPr id="4" name="Picture 2" descr="https://106c4.wpc.azureedge.net/80106C4/Gallery-Prod/cdn/2015-02-24/prod20161101-microsoft-windowsazure-gallery/Microsoft.Template.2.0.0/Icons/Lar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66463" y="5585326"/>
            <a:ext cx="1095375" cy="1095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907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Getting started with Azure templates </a:t>
            </a:r>
          </a:p>
        </p:txBody>
      </p:sp>
      <p:sp>
        <p:nvSpPr>
          <p:cNvPr id="7" name="Text Placeholder 6"/>
          <p:cNvSpPr>
            <a:spLocks noGrp="1"/>
          </p:cNvSpPr>
          <p:nvPr>
            <p:ph type="body" sz="quarter" idx="4294967295"/>
          </p:nvPr>
        </p:nvSpPr>
        <p:spPr>
          <a:xfrm>
            <a:off x="280219" y="1592791"/>
            <a:ext cx="6886575" cy="1163637"/>
          </a:xfrm>
          <a:prstGeom prst="rect">
            <a:avLst/>
          </a:prstGeom>
        </p:spPr>
        <p:txBody>
          <a:bodyPr/>
          <a:lstStyle/>
          <a:p>
            <a:pPr marL="0" lvl="0" indent="0" defTabSz="457200" fontAlgn="auto">
              <a:lnSpc>
                <a:spcPct val="100000"/>
              </a:lnSpc>
              <a:spcAft>
                <a:spcPts val="0"/>
              </a:spcAft>
              <a:buSzTx/>
              <a:buNone/>
            </a:pPr>
            <a:r>
              <a:rPr lang="en-US" sz="2400" b="1" dirty="0">
                <a:latin typeface="+mn-lt"/>
                <a:ea typeface="+mn-ea"/>
              </a:rPr>
              <a:t>Using Azure Resource Manager</a:t>
            </a:r>
          </a:p>
          <a:p>
            <a:pPr marL="171450" lvl="2" indent="-171450" defTabSz="457200" fontAlgn="auto">
              <a:lnSpc>
                <a:spcPct val="100000"/>
              </a:lnSpc>
              <a:spcAft>
                <a:spcPts val="0"/>
              </a:spcAft>
              <a:buSzTx/>
              <a:buFont typeface="Arial"/>
              <a:buChar char="•"/>
            </a:pPr>
            <a:r>
              <a:rPr lang="en-US" dirty="0">
                <a:ea typeface="+mn-ea"/>
              </a:rPr>
              <a:t>Download template and parameters in Create panel (Portal)</a:t>
            </a:r>
          </a:p>
          <a:p>
            <a:pPr marL="171450" lvl="2" indent="-171450" defTabSz="457200" fontAlgn="auto">
              <a:lnSpc>
                <a:spcPct val="100000"/>
              </a:lnSpc>
              <a:spcAft>
                <a:spcPts val="0"/>
              </a:spcAft>
              <a:buSzTx/>
              <a:buFont typeface="Arial"/>
              <a:buChar char="•"/>
            </a:pPr>
            <a:r>
              <a:rPr lang="en-US" dirty="0">
                <a:ea typeface="+mn-ea"/>
              </a:rPr>
              <a:t>Export Template from previous deployments</a:t>
            </a:r>
          </a:p>
          <a:p>
            <a:pPr marL="171450" lvl="2" indent="-171450" defTabSz="457200" fontAlgn="auto">
              <a:lnSpc>
                <a:spcPct val="100000"/>
              </a:lnSpc>
              <a:spcAft>
                <a:spcPts val="0"/>
              </a:spcAft>
              <a:buSzTx/>
              <a:buFont typeface="Arial"/>
              <a:buChar char="•"/>
            </a:pPr>
            <a:r>
              <a:rPr lang="en-US" dirty="0">
                <a:ea typeface="+mn-ea"/>
              </a:rPr>
              <a:t>Export Template from running Resource Group</a:t>
            </a: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2400" b="1" dirty="0">
                <a:ea typeface="+mn-ea"/>
              </a:rPr>
              <a:t>Wide range of </a:t>
            </a:r>
            <a:r>
              <a:rPr lang="en-US" sz="2400" b="1" dirty="0" err="1">
                <a:ea typeface="+mn-ea"/>
              </a:rPr>
              <a:t>Quickstart</a:t>
            </a:r>
            <a:r>
              <a:rPr lang="en-US" sz="2400" b="1" dirty="0">
                <a:ea typeface="+mn-ea"/>
              </a:rPr>
              <a:t> templates</a:t>
            </a:r>
          </a:p>
          <a:p>
            <a:pPr marL="171450" lvl="2" indent="-171450" defTabSz="457200" fontAlgn="auto">
              <a:lnSpc>
                <a:spcPct val="100000"/>
              </a:lnSpc>
              <a:spcAft>
                <a:spcPts val="0"/>
              </a:spcAft>
              <a:buSzTx/>
              <a:buFont typeface="Arial"/>
              <a:buChar char="•"/>
            </a:pPr>
            <a:r>
              <a:rPr lang="en-US" dirty="0">
                <a:ea typeface="+mn-ea"/>
              </a:rPr>
              <a:t>Indexed on Azure.com</a:t>
            </a:r>
          </a:p>
          <a:p>
            <a:pPr marL="171450" lvl="2" indent="-171450" defTabSz="457200" fontAlgn="auto">
              <a:lnSpc>
                <a:spcPct val="100000"/>
              </a:lnSpc>
              <a:spcAft>
                <a:spcPts val="0"/>
              </a:spcAft>
              <a:buSzTx/>
              <a:buFont typeface="Arial"/>
              <a:buChar char="•"/>
            </a:pPr>
            <a:r>
              <a:rPr lang="en-US" dirty="0">
                <a:ea typeface="+mn-ea"/>
              </a:rPr>
              <a:t>GitHub repo</a:t>
            </a:r>
          </a:p>
          <a:p>
            <a:pPr marL="171450" lvl="2" indent="-171450" defTabSz="457200" fontAlgn="auto">
              <a:lnSpc>
                <a:spcPct val="100000"/>
              </a:lnSpc>
              <a:spcAft>
                <a:spcPts val="0"/>
              </a:spcAft>
              <a:buSzTx/>
              <a:buFont typeface="Arial"/>
              <a:buChar char="•"/>
            </a:pPr>
            <a:r>
              <a:rPr lang="en-US" dirty="0">
                <a:ea typeface="+mn-ea"/>
              </a:rPr>
              <a:t>Community and Microsoft contributed</a:t>
            </a:r>
            <a:endParaRPr lang="fr-CA" sz="1800" dirty="0">
              <a:ea typeface="+mn-ea"/>
            </a:endParaRPr>
          </a:p>
          <a:p>
            <a:pPr marL="0" lvl="1" indent="0" defTabSz="457200" fontAlgn="auto">
              <a:lnSpc>
                <a:spcPct val="100000"/>
              </a:lnSpc>
              <a:spcAft>
                <a:spcPts val="0"/>
              </a:spcAft>
              <a:buSzTx/>
              <a:buNone/>
            </a:pPr>
            <a:endParaRPr lang="en-US" sz="1800" dirty="0">
              <a:ea typeface="+mn-ea"/>
            </a:endParaRPr>
          </a:p>
          <a:p>
            <a:pPr marL="0" lvl="2" indent="0" defTabSz="457200" fontAlgn="auto">
              <a:lnSpc>
                <a:spcPct val="100000"/>
              </a:lnSpc>
              <a:spcAft>
                <a:spcPts val="0"/>
              </a:spcAft>
              <a:buSzTx/>
              <a:buNone/>
            </a:pPr>
            <a:r>
              <a:rPr lang="en-US" sz="1800" dirty="0">
                <a:ea typeface="+mn-ea"/>
              </a:rPr>
              <a:t>Many examples available @</a:t>
            </a:r>
            <a:br>
              <a:rPr lang="en-US" sz="1800" dirty="0">
                <a:ea typeface="+mn-ea"/>
              </a:rPr>
            </a:br>
            <a:r>
              <a:rPr lang="en-US" sz="1800" dirty="0">
                <a:ea typeface="+mn-ea"/>
              </a:rPr>
              <a:t>https://github.com/Azure/azure-quickstart-templates</a:t>
            </a:r>
          </a:p>
        </p:txBody>
      </p:sp>
      <p:pic>
        <p:nvPicPr>
          <p:cNvPr id="22" name="Picture 21"/>
          <p:cNvPicPr>
            <a:picLocks noChangeAspect="1"/>
          </p:cNvPicPr>
          <p:nvPr/>
        </p:nvPicPr>
        <p:blipFill rotWithShape="1">
          <a:blip r:embed="rId3"/>
          <a:srcRect t="1" b="10608"/>
          <a:stretch/>
        </p:blipFill>
        <p:spPr>
          <a:xfrm>
            <a:off x="8133187" y="1477962"/>
            <a:ext cx="4266774" cy="5565014"/>
          </a:xfrm>
          <a:prstGeom prst="rect">
            <a:avLst/>
          </a:prstGeom>
        </p:spPr>
      </p:pic>
    </p:spTree>
    <p:extLst>
      <p:ext uri="{BB962C8B-B14F-4D97-AF65-F5344CB8AC3E}">
        <p14:creationId xmlns:p14="http://schemas.microsoft.com/office/powerpoint/2010/main" val="20341261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anim calcmode="lin" valueType="num">
                                      <p:cBhvr>
                                        <p:cTn id="8" dur="500" fill="hold"/>
                                        <p:tgtEl>
                                          <p:spTgt spid="22"/>
                                        </p:tgtEl>
                                        <p:attrNameLst>
                                          <p:attrName>ppt_x</p:attrName>
                                        </p:attrNameLst>
                                      </p:cBhvr>
                                      <p:tavLst>
                                        <p:tav tm="0">
                                          <p:val>
                                            <p:strVal val="#ppt_x"/>
                                          </p:val>
                                        </p:tav>
                                        <p:tav tm="100000">
                                          <p:val>
                                            <p:strVal val="#ppt_x"/>
                                          </p:val>
                                        </p:tav>
                                      </p:tavLst>
                                    </p:anim>
                                    <p:anim calcmode="lin" valueType="num">
                                      <p:cBhvr>
                                        <p:cTn id="9" dur="50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500"/>
                                        <p:tgtEl>
                                          <p:spTgt spid="7">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Effect transition="in" filter="fade">
                                      <p:cBhvr>
                                        <p:cTn id="16" dur="500"/>
                                        <p:tgtEl>
                                          <p:spTgt spid="7">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Effect transition="in" filter="fade">
                                      <p:cBhvr>
                                        <p:cTn id="19" dur="500"/>
                                        <p:tgtEl>
                                          <p:spTgt spid="7">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animEffect transition="in" filter="fade">
                                      <p:cBhvr>
                                        <p:cTn id="31" dur="500"/>
                                        <p:tgtEl>
                                          <p:spTgt spid="7">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8" end="8"/>
                                            </p:txEl>
                                          </p:spTgt>
                                        </p:tgtEl>
                                        <p:attrNameLst>
                                          <p:attrName>style.visibility</p:attrName>
                                        </p:attrNameLst>
                                      </p:cBhvr>
                                      <p:to>
                                        <p:strVal val="visible"/>
                                      </p:to>
                                    </p:set>
                                    <p:animEffect transition="in" filter="fade">
                                      <p:cBhvr>
                                        <p:cTn id="34" dur="500"/>
                                        <p:tgtEl>
                                          <p:spTgt spid="7">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Effect transition="in" filter="fade">
                                      <p:cBhvr>
                                        <p:cTn id="37" dur="500"/>
                                        <p:tgtEl>
                                          <p:spTgt spid="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theme/theme1.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TR22_BO_CT_Template</Template>
  <TotalTime>0</TotalTime>
  <Words>1456</Words>
  <Application>Microsoft Macintosh PowerPoint</Application>
  <PresentationFormat>Custom</PresentationFormat>
  <Paragraphs>122</Paragraphs>
  <Slides>11</Slides>
  <Notes>11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MS PGothic</vt:lpstr>
      <vt:lpstr>Arial</vt:lpstr>
      <vt:lpstr>Calibri</vt:lpstr>
      <vt:lpstr>Consolas</vt:lpstr>
      <vt:lpstr>Segoe UI</vt:lpstr>
      <vt:lpstr>Segoe UI Light</vt:lpstr>
      <vt:lpstr>Segoe UI Semibold</vt:lpstr>
      <vt:lpstr>Wingdings</vt:lpstr>
      <vt:lpstr>MS Cognitive Services Walking Deck</vt:lpstr>
      <vt:lpstr>1_Azure Event</vt:lpstr>
      <vt:lpstr>Step 7 DevOps using ARM</vt:lpstr>
      <vt:lpstr>Goal</vt:lpstr>
      <vt:lpstr>Azure Resource Manager</vt:lpstr>
      <vt:lpstr>imperative  or declarative</vt:lpstr>
      <vt:lpstr>Resource Group</vt:lpstr>
      <vt:lpstr>Deployment</vt:lpstr>
      <vt:lpstr>JSON files—simpler than they look Schema, content version, parameters, variables, resources, and outputs</vt:lpstr>
      <vt:lpstr>Template language expressions</vt:lpstr>
      <vt:lpstr>Getting started with Azure templates </vt:lpstr>
      <vt:lpstr>Demo time! </vt:lpstr>
      <vt:lpstr>Let’s code! </vt:lpstr>
    </vt:vector>
  </TitlesOfParts>
  <Manager/>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2016-08-31T11:20:45Z</dcterms:created>
  <dcterms:modified xsi:type="dcterms:W3CDTF">2018-04-14T23:27:43Z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mabenoit@microsoft.com</vt:lpwstr>
  </property>
  <property fmtid="{D5CDD505-2E9C-101B-9397-08002B2CF9AE}" pid="5" name="MSIP_Label_f42aa342-8706-4288-bd11-ebb85995028c_SetDate">
    <vt:lpwstr>2017-11-07T23:36:34.1964070Z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